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2"/>
  </p:notesMasterIdLst>
  <p:handoutMasterIdLst>
    <p:handoutMasterId r:id="rId33"/>
  </p:handoutMasterIdLst>
  <p:sldIdLst>
    <p:sldId id="565" r:id="rId5"/>
    <p:sldId id="1319" r:id="rId6"/>
    <p:sldId id="1332" r:id="rId7"/>
    <p:sldId id="1333" r:id="rId8"/>
    <p:sldId id="1320" r:id="rId9"/>
    <p:sldId id="1321" r:id="rId10"/>
    <p:sldId id="1335" r:id="rId11"/>
    <p:sldId id="1322" r:id="rId12"/>
    <p:sldId id="1337" r:id="rId13"/>
    <p:sldId id="1334" r:id="rId14"/>
    <p:sldId id="1293" r:id="rId15"/>
    <p:sldId id="1294" r:id="rId16"/>
    <p:sldId id="1296" r:id="rId17"/>
    <p:sldId id="1295" r:id="rId18"/>
    <p:sldId id="1298" r:id="rId19"/>
    <p:sldId id="1299" r:id="rId20"/>
    <p:sldId id="1300" r:id="rId21"/>
    <p:sldId id="1301" r:id="rId22"/>
    <p:sldId id="1324" r:id="rId23"/>
    <p:sldId id="1323" r:id="rId24"/>
    <p:sldId id="1325" r:id="rId25"/>
    <p:sldId id="1326" r:id="rId26"/>
    <p:sldId id="1327" r:id="rId27"/>
    <p:sldId id="1328" r:id="rId28"/>
    <p:sldId id="1329" r:id="rId29"/>
    <p:sldId id="1330" r:id="rId30"/>
    <p:sldId id="1318" r:id="rId31"/>
  </p:sldIdLst>
  <p:sldSz cx="9144000" cy="5143500" type="screen16x9"/>
  <p:notesSz cx="7010400" cy="9236075"/>
  <p:defaultTex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p:defaultTextStyle>
  <p:extLst>
    <p:ext uri="{EFAFB233-063F-42B5-8137-9DF3F51BA10A}">
      <p15:sldGuideLst xmlns:p15="http://schemas.microsoft.com/office/powerpoint/2012/main">
        <p15:guide id="1" orient="horz" pos="2532" userDrawn="1">
          <p15:clr>
            <a:srgbClr val="A4A3A4"/>
          </p15:clr>
        </p15:guide>
        <p15:guide id="4" orient="horz" pos="2748" userDrawn="1">
          <p15:clr>
            <a:srgbClr val="A4A3A4"/>
          </p15:clr>
        </p15:guide>
        <p15:guide id="5" orient="horz" pos="3888">
          <p15:clr>
            <a:srgbClr val="A4A3A4"/>
          </p15:clr>
        </p15:guide>
        <p15:guide id="11" pos="5760" userDrawn="1">
          <p15:clr>
            <a:srgbClr val="A4A3A4"/>
          </p15:clr>
        </p15:guide>
        <p15:guide id="15" pos="6144">
          <p15:clr>
            <a:srgbClr val="A4A3A4"/>
          </p15:clr>
        </p15:guide>
        <p15:guide id="16" orient="horz" pos="276" userDrawn="1">
          <p15:clr>
            <a:srgbClr val="A4A3A4"/>
          </p15:clr>
        </p15:guide>
        <p15:guide id="20" pos="2736" userDrawn="1">
          <p15:clr>
            <a:srgbClr val="A4A3A4"/>
          </p15:clr>
        </p15:guide>
        <p15:guide id="21" pos="5688" userDrawn="1">
          <p15:clr>
            <a:srgbClr val="A4A3A4"/>
          </p15:clr>
        </p15:guide>
        <p15:guide id="22" orient="horz" pos="1956" userDrawn="1">
          <p15:clr>
            <a:srgbClr val="A4A3A4"/>
          </p15:clr>
        </p15:guide>
        <p15:guide id="26" orient="horz" pos="3036" userDrawn="1">
          <p15:clr>
            <a:srgbClr val="A4A3A4"/>
          </p15:clr>
        </p15:guide>
        <p15:guide id="27" orient="horz" pos="1644" userDrawn="1">
          <p15:clr>
            <a:srgbClr val="A4A3A4"/>
          </p15:clr>
        </p15:guide>
        <p15:guide id="28" orient="horz" pos="1860" userDrawn="1">
          <p15:clr>
            <a:srgbClr val="A4A3A4"/>
          </p15:clr>
        </p15:guide>
        <p15:guide id="29" pos="2880" userDrawn="1">
          <p15:clr>
            <a:srgbClr val="A4A3A4"/>
          </p15:clr>
        </p15:guide>
        <p15:guide id="31" orient="horz" pos="804" userDrawn="1">
          <p15:clr>
            <a:srgbClr val="A4A3A4"/>
          </p15:clr>
        </p15:guide>
        <p15:guide id="32" pos="5448" userDrawn="1">
          <p15:clr>
            <a:srgbClr val="A4A3A4"/>
          </p15:clr>
        </p15:guide>
        <p15:guide id="33" pos="480" userDrawn="1">
          <p15:clr>
            <a:srgbClr val="A4A3A4"/>
          </p15:clr>
        </p15:guide>
        <p15:guide id="34" pos="336" userDrawn="1">
          <p15:clr>
            <a:srgbClr val="A4A3A4"/>
          </p15:clr>
        </p15:guide>
        <p15:guide id="35" orient="horz" pos="348" userDrawn="1">
          <p15:clr>
            <a:srgbClr val="A4A3A4"/>
          </p15:clr>
        </p15:guide>
        <p15:guide id="36" orient="horz" pos="2169">
          <p15:clr>
            <a:srgbClr val="A4A3A4"/>
          </p15:clr>
        </p15:guide>
        <p15:guide id="37" orient="horz" pos="3239">
          <p15:clr>
            <a:srgbClr val="A4A3A4"/>
          </p15:clr>
        </p15:guide>
        <p15:guide id="38" orient="horz" pos="606">
          <p15:clr>
            <a:srgbClr val="A4A3A4"/>
          </p15:clr>
        </p15:guide>
        <p15:guide id="39" orient="horz" pos="2772">
          <p15:clr>
            <a:srgbClr val="A4A3A4"/>
          </p15:clr>
        </p15:guide>
        <p15:guide id="40" pos="5759">
          <p15:clr>
            <a:srgbClr val="A4A3A4"/>
          </p15:clr>
        </p15:guide>
        <p15:guide id="41" pos="5700">
          <p15:clr>
            <a:srgbClr val="A4A3A4"/>
          </p15:clr>
        </p15:guide>
        <p15:guide id="42" pos="2944">
          <p15:clr>
            <a:srgbClr val="A4A3A4"/>
          </p15:clr>
        </p15:guide>
        <p15:guide id="43" pos="468">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17171"/>
    <a:srgbClr val="FFCB05"/>
    <a:srgbClr val="1075CB"/>
    <a:srgbClr val="13386E"/>
    <a:srgbClr val="FEBB1E"/>
    <a:srgbClr val="8EB4E3"/>
    <a:srgbClr val="D9D9D9"/>
    <a:srgbClr val="9BBB59"/>
    <a:srgbClr val="4F62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76" autoAdjust="0"/>
    <p:restoredTop sz="94434" autoAdjust="0"/>
  </p:normalViewPr>
  <p:slideViewPr>
    <p:cSldViewPr snapToGrid="0">
      <p:cViewPr varScale="1">
        <p:scale>
          <a:sx n="84" d="100"/>
          <a:sy n="84" d="100"/>
        </p:scale>
        <p:origin x="78" y="306"/>
      </p:cViewPr>
      <p:guideLst>
        <p:guide orient="horz" pos="2532"/>
        <p:guide orient="horz" pos="2748"/>
        <p:guide orient="horz" pos="3888"/>
        <p:guide pos="5760"/>
        <p:guide pos="6144"/>
        <p:guide orient="horz" pos="276"/>
        <p:guide pos="2736"/>
        <p:guide pos="5688"/>
        <p:guide orient="horz" pos="1956"/>
        <p:guide orient="horz" pos="3036"/>
        <p:guide orient="horz" pos="1644"/>
        <p:guide orient="horz" pos="1860"/>
        <p:guide pos="2880"/>
        <p:guide orient="horz" pos="804"/>
        <p:guide pos="5448"/>
        <p:guide pos="480"/>
        <p:guide pos="336"/>
        <p:guide orient="horz" pos="348"/>
        <p:guide orient="horz" pos="2169"/>
        <p:guide orient="horz" pos="3239"/>
        <p:guide orient="horz" pos="606"/>
        <p:guide orient="horz" pos="2772"/>
        <p:guide pos="5759"/>
        <p:guide pos="5700"/>
        <p:guide pos="2944"/>
        <p:guide pos="468"/>
      </p:guideLst>
    </p:cSldViewPr>
  </p:slideViewPr>
  <p:outlineViewPr>
    <p:cViewPr>
      <p:scale>
        <a:sx n="33" d="100"/>
        <a:sy n="33" d="100"/>
      </p:scale>
      <p:origin x="42" y="720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7" d="100"/>
          <a:sy n="67" d="100"/>
        </p:scale>
        <p:origin x="-2766" y="-120"/>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1" y="2"/>
            <a:ext cx="3047645" cy="4542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7335" tIns="43666" rIns="87335" bIns="43666" numCol="1" anchor="t" anchorCtr="0" compatLnSpc="1">
            <a:prstTxWarp prst="textNoShape">
              <a:avLst/>
            </a:prstTxWarp>
          </a:bodyPr>
          <a:lstStyle>
            <a:lvl1pPr algn="l" defTabSz="873824">
              <a:defRPr sz="1100" smtClean="0"/>
            </a:lvl1pPr>
          </a:lstStyle>
          <a:p>
            <a:pPr>
              <a:defRPr/>
            </a:pPr>
            <a:endParaRPr lang="en-US" dirty="0"/>
          </a:p>
        </p:txBody>
      </p:sp>
      <p:sp>
        <p:nvSpPr>
          <p:cNvPr id="31747" name="Rectangle 3"/>
          <p:cNvSpPr>
            <a:spLocks noGrp="1" noChangeArrowheads="1"/>
          </p:cNvSpPr>
          <p:nvPr>
            <p:ph type="dt" sz="quarter" idx="1"/>
          </p:nvPr>
        </p:nvSpPr>
        <p:spPr bwMode="auto">
          <a:xfrm>
            <a:off x="3962756" y="2"/>
            <a:ext cx="3047644" cy="4542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7335" tIns="43666" rIns="87335" bIns="43666" numCol="1" anchor="t" anchorCtr="0" compatLnSpc="1">
            <a:prstTxWarp prst="textNoShape">
              <a:avLst/>
            </a:prstTxWarp>
          </a:bodyPr>
          <a:lstStyle>
            <a:lvl1pPr algn="r" defTabSz="873824">
              <a:defRPr sz="1100" smtClean="0"/>
            </a:lvl1pPr>
          </a:lstStyle>
          <a:p>
            <a:pPr>
              <a:defRPr/>
            </a:pPr>
            <a:endParaRPr lang="en-US" dirty="0"/>
          </a:p>
        </p:txBody>
      </p:sp>
      <p:sp>
        <p:nvSpPr>
          <p:cNvPr id="31748" name="Rectangle 4"/>
          <p:cNvSpPr>
            <a:spLocks noGrp="1" noChangeArrowheads="1"/>
          </p:cNvSpPr>
          <p:nvPr>
            <p:ph type="ftr" sz="quarter" idx="2"/>
          </p:nvPr>
        </p:nvSpPr>
        <p:spPr bwMode="auto">
          <a:xfrm>
            <a:off x="1" y="8781867"/>
            <a:ext cx="3047645" cy="4542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7335" tIns="43666" rIns="87335" bIns="43666" numCol="1" anchor="b" anchorCtr="0" compatLnSpc="1">
            <a:prstTxWarp prst="textNoShape">
              <a:avLst/>
            </a:prstTxWarp>
          </a:bodyPr>
          <a:lstStyle>
            <a:lvl1pPr algn="l" defTabSz="873824">
              <a:defRPr sz="1100" smtClean="0"/>
            </a:lvl1pPr>
          </a:lstStyle>
          <a:p>
            <a:pPr>
              <a:defRPr/>
            </a:pPr>
            <a:endParaRPr lang="en-US" dirty="0"/>
          </a:p>
        </p:txBody>
      </p:sp>
      <p:sp>
        <p:nvSpPr>
          <p:cNvPr id="31749" name="Rectangle 5"/>
          <p:cNvSpPr>
            <a:spLocks noGrp="1" noChangeArrowheads="1"/>
          </p:cNvSpPr>
          <p:nvPr>
            <p:ph type="sldNum" sz="quarter" idx="3"/>
          </p:nvPr>
        </p:nvSpPr>
        <p:spPr bwMode="auto">
          <a:xfrm>
            <a:off x="3962756" y="8781867"/>
            <a:ext cx="3047644" cy="4542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7335" tIns="43666" rIns="87335" bIns="43666" numCol="1" anchor="b" anchorCtr="0" compatLnSpc="1">
            <a:prstTxWarp prst="textNoShape">
              <a:avLst/>
            </a:prstTxWarp>
          </a:bodyPr>
          <a:lstStyle>
            <a:lvl1pPr algn="r" defTabSz="873824">
              <a:defRPr sz="1100" smtClean="0"/>
            </a:lvl1pPr>
          </a:lstStyle>
          <a:p>
            <a:pPr>
              <a:defRPr/>
            </a:pPr>
            <a:fld id="{DA6835A3-9366-4C20-B248-0AC9C46AA67A}" type="slidenum">
              <a:rPr lang="en-US"/>
              <a:pPr>
                <a:defRPr/>
              </a:pPr>
              <a:t>‹#›</a:t>
            </a:fld>
            <a:endParaRPr lang="en-US" dirty="0"/>
          </a:p>
        </p:txBody>
      </p:sp>
    </p:spTree>
    <p:extLst>
      <p:ext uri="{BB962C8B-B14F-4D97-AF65-F5344CB8AC3E}">
        <p14:creationId xmlns:p14="http://schemas.microsoft.com/office/powerpoint/2010/main" val="21050723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3" y="0"/>
            <a:ext cx="3036205" cy="460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8989" tIns="44493" rIns="88989" bIns="44493" numCol="1" anchor="t" anchorCtr="0" compatLnSpc="1">
            <a:prstTxWarp prst="textNoShape">
              <a:avLst/>
            </a:prstTxWarp>
          </a:bodyPr>
          <a:lstStyle>
            <a:lvl1pPr algn="l" defTabSz="889540">
              <a:defRPr sz="1100" smtClean="0"/>
            </a:lvl1pPr>
          </a:lstStyle>
          <a:p>
            <a:pPr>
              <a:defRPr/>
            </a:pPr>
            <a:endParaRPr lang="en-US" dirty="0"/>
          </a:p>
        </p:txBody>
      </p:sp>
      <p:sp>
        <p:nvSpPr>
          <p:cNvPr id="29699" name="Rectangle 3"/>
          <p:cNvSpPr>
            <a:spLocks noGrp="1" noChangeArrowheads="1"/>
          </p:cNvSpPr>
          <p:nvPr>
            <p:ph type="dt" idx="1"/>
          </p:nvPr>
        </p:nvSpPr>
        <p:spPr bwMode="auto">
          <a:xfrm>
            <a:off x="3972563" y="0"/>
            <a:ext cx="3036205" cy="460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8989" tIns="44493" rIns="88989" bIns="44493" numCol="1" anchor="t" anchorCtr="0" compatLnSpc="1">
            <a:prstTxWarp prst="textNoShape">
              <a:avLst/>
            </a:prstTxWarp>
          </a:bodyPr>
          <a:lstStyle>
            <a:lvl1pPr algn="r" defTabSz="889540">
              <a:defRPr sz="1100" smtClean="0"/>
            </a:lvl1pPr>
          </a:lstStyle>
          <a:p>
            <a:pPr>
              <a:defRPr/>
            </a:pPr>
            <a:endParaRPr lang="en-US" dirty="0"/>
          </a:p>
        </p:txBody>
      </p:sp>
      <p:sp>
        <p:nvSpPr>
          <p:cNvPr id="25604" name="Rectangle 4"/>
          <p:cNvSpPr>
            <a:spLocks noGrp="1" noRot="1" noChangeAspect="1" noChangeArrowheads="1" noTextEdit="1"/>
          </p:cNvSpPr>
          <p:nvPr>
            <p:ph type="sldImg" idx="2"/>
          </p:nvPr>
        </p:nvSpPr>
        <p:spPr bwMode="auto">
          <a:xfrm>
            <a:off x="427038" y="693738"/>
            <a:ext cx="6156325" cy="3463925"/>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9701" name="Rectangle 5"/>
          <p:cNvSpPr>
            <a:spLocks noGrp="1" noChangeArrowheads="1"/>
          </p:cNvSpPr>
          <p:nvPr>
            <p:ph type="body" sz="quarter" idx="3"/>
          </p:nvPr>
        </p:nvSpPr>
        <p:spPr bwMode="auto">
          <a:xfrm>
            <a:off x="699407" y="4387248"/>
            <a:ext cx="5611588" cy="41542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8989" tIns="44493" rIns="88989" bIns="4449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702" name="Rectangle 6"/>
          <p:cNvSpPr>
            <a:spLocks noGrp="1" noChangeArrowheads="1"/>
          </p:cNvSpPr>
          <p:nvPr>
            <p:ph type="ftr" sz="quarter" idx="4"/>
          </p:nvPr>
        </p:nvSpPr>
        <p:spPr bwMode="auto">
          <a:xfrm>
            <a:off x="3" y="8775968"/>
            <a:ext cx="3036205" cy="4586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8989" tIns="44493" rIns="88989" bIns="44493" numCol="1" anchor="b" anchorCtr="0" compatLnSpc="1">
            <a:prstTxWarp prst="textNoShape">
              <a:avLst/>
            </a:prstTxWarp>
          </a:bodyPr>
          <a:lstStyle>
            <a:lvl1pPr algn="l" defTabSz="889540">
              <a:defRPr sz="1100" smtClean="0"/>
            </a:lvl1pPr>
          </a:lstStyle>
          <a:p>
            <a:pPr>
              <a:defRPr/>
            </a:pPr>
            <a:endParaRPr lang="en-US" dirty="0"/>
          </a:p>
        </p:txBody>
      </p:sp>
      <p:sp>
        <p:nvSpPr>
          <p:cNvPr id="29703" name="Rectangle 7"/>
          <p:cNvSpPr>
            <a:spLocks noGrp="1" noChangeArrowheads="1"/>
          </p:cNvSpPr>
          <p:nvPr>
            <p:ph type="sldNum" sz="quarter" idx="5"/>
          </p:nvPr>
        </p:nvSpPr>
        <p:spPr bwMode="auto">
          <a:xfrm>
            <a:off x="3972563" y="8775968"/>
            <a:ext cx="3036205" cy="4586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8989" tIns="44493" rIns="88989" bIns="44493" numCol="1" anchor="b" anchorCtr="0" compatLnSpc="1">
            <a:prstTxWarp prst="textNoShape">
              <a:avLst/>
            </a:prstTxWarp>
          </a:bodyPr>
          <a:lstStyle>
            <a:lvl1pPr algn="r" defTabSz="889540">
              <a:defRPr sz="1100" smtClean="0"/>
            </a:lvl1pPr>
          </a:lstStyle>
          <a:p>
            <a:pPr>
              <a:defRPr/>
            </a:pPr>
            <a:fld id="{C0C428FF-E08F-45DE-BAC9-258D4444EC10}" type="slidenum">
              <a:rPr lang="en-US"/>
              <a:pPr>
                <a:defRPr/>
              </a:pPr>
              <a:t>‹#›</a:t>
            </a:fld>
            <a:endParaRPr lang="en-US" dirty="0"/>
          </a:p>
        </p:txBody>
      </p:sp>
    </p:spTree>
    <p:extLst>
      <p:ext uri="{BB962C8B-B14F-4D97-AF65-F5344CB8AC3E}">
        <p14:creationId xmlns:p14="http://schemas.microsoft.com/office/powerpoint/2010/main" val="33764490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1pPr>
    <a:lvl2pPr marL="389626"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2pPr>
    <a:lvl3pPr marL="779252"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3pPr>
    <a:lvl4pPr marL="1168878"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4pPr>
    <a:lvl5pPr marL="1558503"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5pPr>
    <a:lvl6pPr marL="1948129" algn="l" defTabSz="779252" rtl="0" eaLnBrk="1" latinLnBrk="0" hangingPunct="1">
      <a:defRPr sz="1000" kern="1200">
        <a:solidFill>
          <a:schemeClr val="tx1"/>
        </a:solidFill>
        <a:latin typeface="+mn-lt"/>
        <a:ea typeface="+mn-ea"/>
        <a:cs typeface="+mn-cs"/>
      </a:defRPr>
    </a:lvl6pPr>
    <a:lvl7pPr marL="2337755" algn="l" defTabSz="779252" rtl="0" eaLnBrk="1" latinLnBrk="0" hangingPunct="1">
      <a:defRPr sz="1000" kern="1200">
        <a:solidFill>
          <a:schemeClr val="tx1"/>
        </a:solidFill>
        <a:latin typeface="+mn-lt"/>
        <a:ea typeface="+mn-ea"/>
        <a:cs typeface="+mn-cs"/>
      </a:defRPr>
    </a:lvl7pPr>
    <a:lvl8pPr marL="2727381" algn="l" defTabSz="779252" rtl="0" eaLnBrk="1" latinLnBrk="0" hangingPunct="1">
      <a:defRPr sz="1000" kern="1200">
        <a:solidFill>
          <a:schemeClr val="tx1"/>
        </a:solidFill>
        <a:latin typeface="+mn-lt"/>
        <a:ea typeface="+mn-ea"/>
        <a:cs typeface="+mn-cs"/>
      </a:defRPr>
    </a:lvl8pPr>
    <a:lvl9pPr marL="3117007" algn="l" defTabSz="779252"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November 2013, India became the sixth country to launch a mission to Mars. As the single largest private sector supplier to this momentous mission, L&amp;T Heavy</a:t>
            </a:r>
            <a:r>
              <a:rPr lang="en-US" baseline="0" dirty="0"/>
              <a:t> Engineering was closely involved with the launch and tracking equipment on this project. Our aerospace shop in </a:t>
            </a:r>
            <a:r>
              <a:rPr lang="en-US" baseline="0" dirty="0" err="1"/>
              <a:t>Powai</a:t>
            </a:r>
            <a:r>
              <a:rPr lang="en-US" baseline="0" dirty="0"/>
              <a:t>, Mumbai manufactured some of the launch equipment like satellite solar panels, motor casings and heat shields. Among the tracking equipment on the mission, the DSN antenna was installed and commissioned by our Aerospace business along with its mount structure and bull gear. L&amp;T is privileged to have contributed to India’s moment of glory. L&amp;T Infotech is a part of this group.</a:t>
            </a:r>
            <a:endParaRPr lang="en-US" dirty="0"/>
          </a:p>
        </p:txBody>
      </p:sp>
      <p:sp>
        <p:nvSpPr>
          <p:cNvPr id="4" name="Slide Number Placeholder 3"/>
          <p:cNvSpPr>
            <a:spLocks noGrp="1"/>
          </p:cNvSpPr>
          <p:nvPr>
            <p:ph type="sldNum" sz="quarter" idx="10"/>
          </p:nvPr>
        </p:nvSpPr>
        <p:spPr/>
        <p:txBody>
          <a:bodyPr/>
          <a:lstStyle/>
          <a:p>
            <a:pPr>
              <a:defRPr/>
            </a:pPr>
            <a:fld id="{C0C428FF-E08F-45DE-BAC9-258D4444EC10}" type="slidenum">
              <a:rPr lang="en-US" smtClean="0"/>
              <a:pPr>
                <a:defRPr/>
              </a:pPr>
              <a:t>1</a:t>
            </a:fld>
            <a:endParaRPr lang="en-US" dirty="0"/>
          </a:p>
        </p:txBody>
      </p:sp>
    </p:spTree>
    <p:extLst>
      <p:ext uri="{BB962C8B-B14F-4D97-AF65-F5344CB8AC3E}">
        <p14:creationId xmlns:p14="http://schemas.microsoft.com/office/powerpoint/2010/main" val="24751742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2" name="Picture 3" descr="C:\Users\295543\Desktop\GettyImages-532100863.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1067" r="1385" b="26659"/>
          <a:stretch/>
        </p:blipFill>
        <p:spPr bwMode="auto">
          <a:xfrm flipH="1">
            <a:off x="-1" y="0"/>
            <a:ext cx="9144000" cy="51435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userDrawn="1"/>
        </p:nvSpPr>
        <p:spPr bwMode="auto">
          <a:xfrm>
            <a:off x="-8172" y="1308100"/>
            <a:ext cx="6530305" cy="2184399"/>
          </a:xfrm>
          <a:custGeom>
            <a:avLst/>
            <a:gdLst>
              <a:gd name="connsiteX0" fmla="*/ 0 w 6530305"/>
              <a:gd name="connsiteY0" fmla="*/ 0 h 2184399"/>
              <a:gd name="connsiteX1" fmla="*/ 6530305 w 6530305"/>
              <a:gd name="connsiteY1" fmla="*/ 0 h 2184399"/>
              <a:gd name="connsiteX2" fmla="*/ 6530305 w 6530305"/>
              <a:gd name="connsiteY2" fmla="*/ 2184399 h 2184399"/>
              <a:gd name="connsiteX3" fmla="*/ 0 w 6530305"/>
              <a:gd name="connsiteY3" fmla="*/ 2184399 h 2184399"/>
              <a:gd name="connsiteX4" fmla="*/ 0 w 6530305"/>
              <a:gd name="connsiteY4" fmla="*/ 0 h 2184399"/>
              <a:gd name="connsiteX0" fmla="*/ 0 w 6530305"/>
              <a:gd name="connsiteY0" fmla="*/ 0 h 2184399"/>
              <a:gd name="connsiteX1" fmla="*/ 5849585 w 6530305"/>
              <a:gd name="connsiteY1" fmla="*/ 0 h 2184399"/>
              <a:gd name="connsiteX2" fmla="*/ 6530305 w 6530305"/>
              <a:gd name="connsiteY2" fmla="*/ 2184399 h 2184399"/>
              <a:gd name="connsiteX3" fmla="*/ 0 w 6530305"/>
              <a:gd name="connsiteY3" fmla="*/ 2184399 h 2184399"/>
              <a:gd name="connsiteX4" fmla="*/ 0 w 6530305"/>
              <a:gd name="connsiteY4" fmla="*/ 0 h 2184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0305" h="2184399">
                <a:moveTo>
                  <a:pt x="0" y="0"/>
                </a:moveTo>
                <a:lnTo>
                  <a:pt x="5849585" y="0"/>
                </a:lnTo>
                <a:lnTo>
                  <a:pt x="6530305" y="2184399"/>
                </a:lnTo>
                <a:lnTo>
                  <a:pt x="0" y="2184399"/>
                </a:lnTo>
                <a:lnTo>
                  <a:pt x="0" y="0"/>
                </a:lnTo>
                <a:close/>
              </a:path>
            </a:pathLst>
          </a:custGeom>
          <a:solidFill>
            <a:srgbClr val="124079">
              <a:alpha val="86000"/>
            </a:srgbClr>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defTabSz="914400" eaLnBrk="1" latinLnBrk="0" hangingPunct="1">
              <a:lnSpc>
                <a:spcPct val="100000"/>
              </a:lnSpc>
              <a:buClrTx/>
              <a:buSzTx/>
              <a:buFontTx/>
              <a:buNone/>
              <a:tabLst/>
            </a:pPr>
            <a:endParaRPr kumimoji="0" lang="en-IN" sz="1400" b="0" i="0" u="none" strike="noStrike" cap="none" normalizeH="0" baseline="0" dirty="0">
              <a:ln>
                <a:noFill/>
              </a:ln>
              <a:effectLst/>
              <a:ea typeface="+mj-ea"/>
            </a:endParaRPr>
          </a:p>
        </p:txBody>
      </p:sp>
      <p:sp>
        <p:nvSpPr>
          <p:cNvPr id="21" name="TextBox 20"/>
          <p:cNvSpPr txBox="1"/>
          <p:nvPr userDrawn="1"/>
        </p:nvSpPr>
        <p:spPr>
          <a:xfrm>
            <a:off x="5003800" y="4705350"/>
            <a:ext cx="4138501" cy="230832"/>
          </a:xfrm>
          <a:prstGeom prst="rect">
            <a:avLst/>
          </a:prstGeom>
          <a:noFill/>
        </p:spPr>
        <p:txBody>
          <a:bodyPr wrap="square" rtlCol="0">
            <a:spAutoFit/>
          </a:bodyPr>
          <a:lstStyle/>
          <a:p>
            <a:r>
              <a:rPr lang="en-US" sz="900" dirty="0">
                <a:solidFill>
                  <a:srgbClr val="FFFFFF"/>
                </a:solidFill>
                <a:latin typeface="Calibri Light"/>
                <a:cs typeface="Calibri Light"/>
              </a:rPr>
              <a:t>©Larsen &amp; Toubro </a:t>
            </a:r>
            <a:r>
              <a:rPr lang="en-US" sz="900" dirty="0" err="1">
                <a:solidFill>
                  <a:srgbClr val="FFFFFF"/>
                </a:solidFill>
                <a:latin typeface="Calibri Light"/>
                <a:cs typeface="Calibri Light"/>
              </a:rPr>
              <a:t>Infotech</a:t>
            </a:r>
            <a:r>
              <a:rPr lang="en-US" sz="900" dirty="0">
                <a:solidFill>
                  <a:srgbClr val="FFFFFF"/>
                </a:solidFill>
                <a:latin typeface="Calibri Light"/>
                <a:cs typeface="Calibri Light"/>
              </a:rPr>
              <a:t> Ltd. Privileged and Confidential</a:t>
            </a:r>
          </a:p>
        </p:txBody>
      </p:sp>
      <p:pic>
        <p:nvPicPr>
          <p:cNvPr id="22" name="Picture 21" descr="LNT InfotechWhite.ai"/>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91400" y="57150"/>
            <a:ext cx="1304647" cy="745512"/>
          </a:xfrm>
          <a:prstGeom prst="rect">
            <a:avLst/>
          </a:prstGeom>
        </p:spPr>
      </p:pic>
      <p:sp>
        <p:nvSpPr>
          <p:cNvPr id="10" name="Rectangle 84"/>
          <p:cNvSpPr>
            <a:spLocks noGrp="1" noChangeArrowheads="1"/>
          </p:cNvSpPr>
          <p:nvPr>
            <p:ph type="subTitle" idx="1" hasCustomPrompt="1"/>
          </p:nvPr>
        </p:nvSpPr>
        <p:spPr>
          <a:xfrm>
            <a:off x="360810" y="2759444"/>
            <a:ext cx="5556738" cy="221456"/>
          </a:xfrm>
          <a:ln>
            <a:noFill/>
          </a:ln>
        </p:spPr>
        <p:txBody>
          <a:bodyPr anchor="ctr" anchorCtr="0"/>
          <a:lstStyle>
            <a:lvl1pPr marL="0" indent="0">
              <a:buFont typeface="Symbol" pitchFamily="18" charset="2"/>
              <a:buNone/>
              <a:defRPr sz="1400" b="0" i="0">
                <a:solidFill>
                  <a:srgbClr val="FFFFFF"/>
                </a:solidFill>
                <a:latin typeface="Calibri Light"/>
                <a:cs typeface="Calibri Light"/>
              </a:defRPr>
            </a:lvl1pPr>
          </a:lstStyle>
          <a:p>
            <a:pPr lvl="0"/>
            <a:r>
              <a:rPr lang="en-US" noProof="0" dirty="0"/>
              <a:t>Click to Edit Master Subtitle Style</a:t>
            </a:r>
          </a:p>
        </p:txBody>
      </p:sp>
      <p:sp>
        <p:nvSpPr>
          <p:cNvPr id="11" name="Rectangle 83"/>
          <p:cNvSpPr>
            <a:spLocks noGrp="1" noChangeArrowheads="1"/>
          </p:cNvSpPr>
          <p:nvPr>
            <p:ph type="ctrTitle" hasCustomPrompt="1"/>
          </p:nvPr>
        </p:nvSpPr>
        <p:spPr>
          <a:xfrm>
            <a:off x="381977" y="1962150"/>
            <a:ext cx="5556738" cy="415498"/>
          </a:xfrm>
          <a:noFill/>
          <a:ln w="9525">
            <a:noFill/>
            <a:miter lim="800000"/>
            <a:headEnd/>
            <a:tailEnd/>
          </a:ln>
          <a:extLst/>
        </p:spPr>
        <p:txBody>
          <a:bodyPr anchor="b"/>
          <a:lstStyle>
            <a:lvl1pPr>
              <a:defRPr sz="2700" b="0" i="0">
                <a:solidFill>
                  <a:schemeClr val="bg1"/>
                </a:solidFill>
                <a:latin typeface="Calibri Light"/>
                <a:cs typeface="Calibri Light"/>
              </a:defRPr>
            </a:lvl1pPr>
          </a:lstStyle>
          <a:p>
            <a:pPr lvl="0"/>
            <a:r>
              <a:rPr lang="en-US" noProof="0" dirty="0"/>
              <a:t>Click to Edit Master Title Style</a:t>
            </a:r>
          </a:p>
        </p:txBody>
      </p:sp>
      <p:sp>
        <p:nvSpPr>
          <p:cNvPr id="8" name="TextBox 7"/>
          <p:cNvSpPr txBox="1"/>
          <p:nvPr userDrawn="1"/>
        </p:nvSpPr>
        <p:spPr>
          <a:xfrm>
            <a:off x="355600" y="4705350"/>
            <a:ext cx="4138501" cy="230832"/>
          </a:xfrm>
          <a:prstGeom prst="rect">
            <a:avLst/>
          </a:prstGeom>
          <a:noFill/>
        </p:spPr>
        <p:txBody>
          <a:bodyPr wrap="square" rtlCol="0">
            <a:spAutoFit/>
          </a:bodyPr>
          <a:lstStyle/>
          <a:p>
            <a:pPr algn="l"/>
            <a:r>
              <a:rPr lang="en-US" sz="900" dirty="0">
                <a:solidFill>
                  <a:srgbClr val="FFFFFF"/>
                </a:solidFill>
                <a:latin typeface="Calibri Light"/>
                <a:cs typeface="Calibri Light"/>
              </a:rPr>
              <a:t>www.LnTInfotech.com</a:t>
            </a:r>
          </a:p>
        </p:txBody>
      </p:sp>
    </p:spTree>
    <p:extLst>
      <p:ext uri="{BB962C8B-B14F-4D97-AF65-F5344CB8AC3E}">
        <p14:creationId xmlns:p14="http://schemas.microsoft.com/office/powerpoint/2010/main" val="2319705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233363" indent="-233363">
              <a:buFont typeface="Wingdings" pitchFamily="2" charset="2"/>
              <a:buChar char="§"/>
              <a:defRPr>
                <a:solidFill>
                  <a:schemeClr val="tx1">
                    <a:lumMod val="75000"/>
                  </a:schemeClr>
                </a:solidFill>
              </a:defRPr>
            </a:lvl1pPr>
            <a:lvl2pPr marL="457200" indent="-209550">
              <a:buFont typeface="Arial" pitchFamily="34" charset="0"/>
              <a:buChar char="–"/>
              <a:defRPr>
                <a:solidFill>
                  <a:schemeClr val="tx1">
                    <a:lumMod val="75000"/>
                  </a:schemeClr>
                </a:solidFill>
              </a:defRPr>
            </a:lvl2pPr>
            <a:lvl3pPr marL="690563" indent="-233363">
              <a:tabLst/>
              <a:defRPr>
                <a:solidFill>
                  <a:schemeClr val="tx1">
                    <a:lumMod val="75000"/>
                  </a:schemeClr>
                </a:solidFill>
              </a:defRPr>
            </a:lvl3pPr>
            <a:lvl4pPr marL="914400" indent="-223838">
              <a:buFont typeface="Trebuchet MS" pitchFamily="34" charset="0"/>
              <a:buChar char="-"/>
              <a:defRPr>
                <a:solidFill>
                  <a:schemeClr val="tx1">
                    <a:lumMod val="75000"/>
                  </a:schemeClr>
                </a:solidFill>
              </a:defRPr>
            </a:lvl4pPr>
            <a:lvl5pPr marL="1147763" indent="-223838">
              <a:buFont typeface="Calibri Light" pitchFamily="34" charset="0"/>
              <a:buChar char="»"/>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noFill/>
          <a:ln>
            <a:noFill/>
          </a:ln>
        </p:spPr>
        <p:txBody>
          <a:bodyPr/>
          <a:lstStyle/>
          <a:p>
            <a:r>
              <a:rPr lang="en-US" dirty="0"/>
              <a:t>Click to Edit Master Title Style</a:t>
            </a:r>
          </a:p>
        </p:txBody>
      </p:sp>
    </p:spTree>
    <p:extLst>
      <p:ext uri="{BB962C8B-B14F-4D97-AF65-F5344CB8AC3E}">
        <p14:creationId xmlns:p14="http://schemas.microsoft.com/office/powerpoint/2010/main" val="4116109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140677" y="971550"/>
            <a:ext cx="4290646" cy="3657600"/>
          </a:xfrm>
        </p:spPr>
        <p:txBody>
          <a:bodyPr/>
          <a:lstStyle>
            <a:lvl1pPr>
              <a:defRPr sz="1400"/>
            </a:lvl1pPr>
            <a:lvl2pPr>
              <a:defRPr sz="1400"/>
            </a:lvl2pPr>
            <a:lvl3pPr>
              <a:defRPr sz="1400"/>
            </a:lvl3pPr>
            <a:lvl4pPr>
              <a:defRPr sz="1400"/>
            </a:lvl4pPr>
            <a:lvl5pPr>
              <a:defRPr sz="14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12677" y="971550"/>
            <a:ext cx="4290646" cy="3657600"/>
          </a:xfrm>
        </p:spPr>
        <p:txBody>
          <a:bodyPr/>
          <a:lstStyle>
            <a:lvl1pPr>
              <a:defRPr sz="1400"/>
            </a:lvl1pPr>
            <a:lvl2pPr>
              <a:defRPr sz="1400"/>
            </a:lvl2pPr>
            <a:lvl3pPr>
              <a:defRPr sz="1400"/>
            </a:lvl3pPr>
            <a:lvl4pPr>
              <a:defRPr sz="1400"/>
            </a:lvl4pPr>
            <a:lvl5pPr>
              <a:defRPr sz="14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163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62343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Group layout  -  bullets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9535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cstate="email">
            <a:alphaModFix amt="0"/>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6" name="Rectangle 84"/>
          <p:cNvSpPr>
            <a:spLocks noGrp="1" noChangeArrowheads="1"/>
          </p:cNvSpPr>
          <p:nvPr>
            <p:ph type="body" idx="1"/>
          </p:nvPr>
        </p:nvSpPr>
        <p:spPr bwMode="gray">
          <a:xfrm>
            <a:off x="687917" y="973666"/>
            <a:ext cx="7789333" cy="3503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9" name="Rectangle 83"/>
          <p:cNvSpPr>
            <a:spLocks noGrp="1" noChangeArrowheads="1"/>
          </p:cNvSpPr>
          <p:nvPr>
            <p:ph type="title"/>
          </p:nvPr>
        </p:nvSpPr>
        <p:spPr bwMode="gray">
          <a:xfrm>
            <a:off x="685800" y="194310"/>
            <a:ext cx="8024283" cy="384721"/>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3" name="Rectangle 12"/>
          <p:cNvSpPr/>
          <p:nvPr userDrawn="1"/>
        </p:nvSpPr>
        <p:spPr>
          <a:xfrm>
            <a:off x="-12591" y="383958"/>
            <a:ext cx="649224" cy="45719"/>
          </a:xfrm>
          <a:prstGeom prst="rect">
            <a:avLst/>
          </a:prstGeom>
          <a:solidFill>
            <a:srgbClr val="FEC3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userDrawn="1"/>
        </p:nvSpPr>
        <p:spPr>
          <a:xfrm>
            <a:off x="518746" y="4827360"/>
            <a:ext cx="2959099" cy="230832"/>
          </a:xfrm>
          <a:prstGeom prst="rect">
            <a:avLst/>
          </a:prstGeom>
          <a:noFill/>
        </p:spPr>
        <p:txBody>
          <a:bodyPr wrap="square" rtlCol="0">
            <a:spAutoFit/>
          </a:bodyPr>
          <a:lstStyle/>
          <a:p>
            <a:r>
              <a:rPr lang="en-US" sz="900" dirty="0">
                <a:solidFill>
                  <a:srgbClr val="7C7C7C"/>
                </a:solidFill>
                <a:latin typeface="Calibri Light"/>
                <a:cs typeface="Calibri Light"/>
              </a:rPr>
              <a:t>©Larsen &amp; Toubro Infotech Ltd. Privileged and Confidential</a:t>
            </a:r>
          </a:p>
        </p:txBody>
      </p:sp>
      <p:pic>
        <p:nvPicPr>
          <p:cNvPr id="3" name="Picture 2" descr="LNT Infotech_K.png"/>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203440" y="4784348"/>
            <a:ext cx="1174750" cy="316857"/>
          </a:xfrm>
          <a:prstGeom prst="rect">
            <a:avLst/>
          </a:prstGeom>
        </p:spPr>
      </p:pic>
      <p:sp>
        <p:nvSpPr>
          <p:cNvPr id="9" name="Rectangle 8"/>
          <p:cNvSpPr/>
          <p:nvPr userDrawn="1"/>
        </p:nvSpPr>
        <p:spPr>
          <a:xfrm>
            <a:off x="105544" y="4781566"/>
            <a:ext cx="394709" cy="307777"/>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400" b="0" i="0" u="none" strike="noStrike" kern="1200" cap="none" spc="0" normalizeH="0" baseline="0" noProof="0" smtClean="0">
                <a:ln>
                  <a:noFill/>
                </a:ln>
                <a:solidFill>
                  <a:srgbClr val="7C7C7C"/>
                </a:solidFill>
                <a:effectLst/>
                <a:uLnTx/>
                <a:uFillTx/>
                <a:latin typeface="Calibri Light"/>
                <a:cs typeface="Calibri Light"/>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50" b="0" i="0" u="none" strike="noStrike" kern="1200" cap="none" spc="0" normalizeH="0" baseline="0" noProof="0" dirty="0">
              <a:ln>
                <a:noFill/>
              </a:ln>
              <a:solidFill>
                <a:srgbClr val="7C7C7C"/>
              </a:solidFill>
              <a:effectLst/>
              <a:uLnTx/>
              <a:uFillTx/>
              <a:latin typeface="Calibri Light"/>
              <a:cs typeface="Calibri Light"/>
            </a:endParaRPr>
          </a:p>
        </p:txBody>
      </p:sp>
      <p:sp>
        <p:nvSpPr>
          <p:cNvPr id="10" name="Rectangle 9"/>
          <p:cNvSpPr/>
          <p:nvPr userDrawn="1"/>
        </p:nvSpPr>
        <p:spPr>
          <a:xfrm>
            <a:off x="8491329" y="4919917"/>
            <a:ext cx="649224" cy="45719"/>
          </a:xfrm>
          <a:prstGeom prst="rect">
            <a:avLst/>
          </a:prstGeom>
          <a:solidFill>
            <a:srgbClr val="FEC3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3" r:id="rId3"/>
    <p:sldLayoutId id="2147483665" r:id="rId4"/>
    <p:sldLayoutId id="2147483672" r:id="rId5"/>
  </p:sldLayoutIdLst>
  <p:hf hdr="0" ftr="0" dt="0"/>
  <p:txStyles>
    <p:titleStyle>
      <a:lvl1pPr algn="l" rtl="0" eaLnBrk="0" fontAlgn="base" hangingPunct="0">
        <a:spcBef>
          <a:spcPct val="0"/>
        </a:spcBef>
        <a:spcAft>
          <a:spcPct val="0"/>
        </a:spcAft>
        <a:defRPr sz="2500" b="0" i="0" baseline="0">
          <a:solidFill>
            <a:srgbClr val="000000"/>
          </a:solidFill>
          <a:latin typeface="Calibri Light"/>
          <a:ea typeface="+mj-ea"/>
          <a:cs typeface="Calibri Light"/>
        </a:defRPr>
      </a:lvl1pPr>
      <a:lvl2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2pPr>
      <a:lvl3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3pPr>
      <a:lvl4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4pPr>
      <a:lvl5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5pPr>
      <a:lvl6pPr marL="389626"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6pPr>
      <a:lvl7pPr marL="779252"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7pPr>
      <a:lvl8pPr marL="1168878"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8pPr>
      <a:lvl9pPr marL="1558503"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9pPr>
    </p:titleStyle>
    <p:bodyStyle>
      <a:lvl1pPr marL="228600" indent="-228600" algn="l" defTabSz="1566621" rtl="0" eaLnBrk="0" fontAlgn="base" hangingPunct="0">
        <a:spcBef>
          <a:spcPct val="75000"/>
        </a:spcBef>
        <a:spcAft>
          <a:spcPct val="0"/>
        </a:spcAft>
        <a:buClrTx/>
        <a:buFont typeface="Wingdings" pitchFamily="2" charset="2"/>
        <a:buChar char="§"/>
        <a:defRPr sz="1600" b="0" i="0">
          <a:solidFill>
            <a:schemeClr val="tx1">
              <a:lumMod val="75000"/>
            </a:schemeClr>
          </a:solidFill>
          <a:latin typeface="Calibri Light"/>
          <a:ea typeface="+mn-ea"/>
          <a:cs typeface="Calibri Light"/>
        </a:defRPr>
      </a:lvl1pPr>
      <a:lvl2pPr marL="454025" indent="-225425" algn="l" defTabSz="1566621" rtl="0" eaLnBrk="0" fontAlgn="base" hangingPunct="0">
        <a:spcBef>
          <a:spcPct val="25000"/>
        </a:spcBef>
        <a:spcAft>
          <a:spcPct val="0"/>
        </a:spcAft>
        <a:buClrTx/>
        <a:buFont typeface="Arial" pitchFamily="34" charset="0"/>
        <a:buChar char="–"/>
        <a:defRPr sz="1600" b="0" i="0">
          <a:solidFill>
            <a:schemeClr val="tx1">
              <a:lumMod val="75000"/>
            </a:schemeClr>
          </a:solidFill>
          <a:latin typeface="Calibri Light"/>
          <a:ea typeface="+mn-ea"/>
          <a:cs typeface="Calibri Light"/>
        </a:defRPr>
      </a:lvl2pPr>
      <a:lvl3pPr marL="685800" indent="-228600" algn="l" defTabSz="1566621" rtl="0" eaLnBrk="0" fontAlgn="base" hangingPunct="0">
        <a:spcBef>
          <a:spcPct val="25000"/>
        </a:spcBef>
        <a:spcAft>
          <a:spcPct val="0"/>
        </a:spcAft>
        <a:buClrTx/>
        <a:buFont typeface="Arial"/>
        <a:buChar char="•"/>
        <a:defRPr sz="1600" b="0" i="0">
          <a:solidFill>
            <a:schemeClr val="tx1">
              <a:lumMod val="75000"/>
            </a:schemeClr>
          </a:solidFill>
          <a:latin typeface="Calibri Light"/>
          <a:ea typeface="+mn-ea"/>
          <a:cs typeface="Calibri Light"/>
        </a:defRPr>
      </a:lvl3pPr>
      <a:lvl4pPr marL="914400" indent="-228600" algn="l" defTabSz="1566621" rtl="0" eaLnBrk="0" fontAlgn="base" hangingPunct="0">
        <a:spcBef>
          <a:spcPct val="25000"/>
        </a:spcBef>
        <a:spcAft>
          <a:spcPct val="0"/>
        </a:spcAft>
        <a:buClrTx/>
        <a:buFont typeface="Trebuchet MS" pitchFamily="34" charset="0"/>
        <a:buChar char="-"/>
        <a:defRPr sz="1600" b="0" i="0">
          <a:solidFill>
            <a:schemeClr val="tx1">
              <a:lumMod val="75000"/>
            </a:schemeClr>
          </a:solidFill>
          <a:latin typeface="Calibri Light"/>
          <a:ea typeface="+mn-ea"/>
          <a:cs typeface="Calibri Light"/>
        </a:defRPr>
      </a:lvl4pPr>
      <a:lvl5pPr marL="1143000" indent="-228600" algn="l" defTabSz="1566621" rtl="0" eaLnBrk="0" fontAlgn="base" hangingPunct="0">
        <a:spcBef>
          <a:spcPct val="25000"/>
        </a:spcBef>
        <a:spcAft>
          <a:spcPct val="0"/>
        </a:spcAft>
        <a:buClrTx/>
        <a:buFont typeface="Calibri Light" pitchFamily="34" charset="0"/>
        <a:buChar char="»"/>
        <a:defRPr sz="1600" b="0" i="0">
          <a:solidFill>
            <a:schemeClr val="tx1">
              <a:lumMod val="75000"/>
            </a:schemeClr>
          </a:solidFill>
          <a:latin typeface="Calibri Light"/>
          <a:ea typeface="+mn-ea"/>
          <a:cs typeface="Calibri Light"/>
        </a:defRPr>
      </a:lvl5pPr>
      <a:lvl6pPr marL="1116116" indent="-140698" algn="l" defTabSz="1566621"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6pPr>
      <a:lvl7pPr marL="1505742" indent="-140698" algn="l" defTabSz="1566621"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7pPr>
      <a:lvl8pPr marL="1895368" indent="-140698" algn="l" defTabSz="1566621"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8pPr>
      <a:lvl9pPr marL="2284994" indent="-140698" algn="l" defTabSz="1566621"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9pPr>
    </p:bodyStyle>
    <p:otherStyle>
      <a:defPPr>
        <a:defRPr lang="en-US"/>
      </a:defPPr>
      <a:lvl1pPr marL="0" algn="l" defTabSz="779252" rtl="0" eaLnBrk="1" latinLnBrk="0" hangingPunct="1">
        <a:defRPr sz="1500" kern="1200">
          <a:solidFill>
            <a:schemeClr val="tx1"/>
          </a:solidFill>
          <a:latin typeface="+mn-lt"/>
          <a:ea typeface="+mn-ea"/>
          <a:cs typeface="+mn-cs"/>
        </a:defRPr>
      </a:lvl1pPr>
      <a:lvl2pPr marL="389626" algn="l" defTabSz="779252" rtl="0" eaLnBrk="1" latinLnBrk="0" hangingPunct="1">
        <a:defRPr sz="1500" kern="1200">
          <a:solidFill>
            <a:schemeClr val="tx1"/>
          </a:solidFill>
          <a:latin typeface="+mn-lt"/>
          <a:ea typeface="+mn-ea"/>
          <a:cs typeface="+mn-cs"/>
        </a:defRPr>
      </a:lvl2pPr>
      <a:lvl3pPr marL="779252" algn="l" defTabSz="779252" rtl="0" eaLnBrk="1" latinLnBrk="0" hangingPunct="1">
        <a:defRPr sz="1500" kern="1200">
          <a:solidFill>
            <a:schemeClr val="tx1"/>
          </a:solidFill>
          <a:latin typeface="+mn-lt"/>
          <a:ea typeface="+mn-ea"/>
          <a:cs typeface="+mn-cs"/>
        </a:defRPr>
      </a:lvl3pPr>
      <a:lvl4pPr marL="1168878" algn="l" defTabSz="779252" rtl="0" eaLnBrk="1" latinLnBrk="0" hangingPunct="1">
        <a:defRPr sz="1500" kern="1200">
          <a:solidFill>
            <a:schemeClr val="tx1"/>
          </a:solidFill>
          <a:latin typeface="+mn-lt"/>
          <a:ea typeface="+mn-ea"/>
          <a:cs typeface="+mn-cs"/>
        </a:defRPr>
      </a:lvl4pPr>
      <a:lvl5pPr marL="1558503" algn="l" defTabSz="779252" rtl="0" eaLnBrk="1" latinLnBrk="0" hangingPunct="1">
        <a:defRPr sz="1500" kern="1200">
          <a:solidFill>
            <a:schemeClr val="tx1"/>
          </a:solidFill>
          <a:latin typeface="+mn-lt"/>
          <a:ea typeface="+mn-ea"/>
          <a:cs typeface="+mn-cs"/>
        </a:defRPr>
      </a:lvl5pPr>
      <a:lvl6pPr marL="1948129" algn="l" defTabSz="779252" rtl="0" eaLnBrk="1" latinLnBrk="0" hangingPunct="1">
        <a:defRPr sz="1500" kern="1200">
          <a:solidFill>
            <a:schemeClr val="tx1"/>
          </a:solidFill>
          <a:latin typeface="+mn-lt"/>
          <a:ea typeface="+mn-ea"/>
          <a:cs typeface="+mn-cs"/>
        </a:defRPr>
      </a:lvl6pPr>
      <a:lvl7pPr marL="2337755" algn="l" defTabSz="779252" rtl="0" eaLnBrk="1" latinLnBrk="0" hangingPunct="1">
        <a:defRPr sz="1500" kern="1200">
          <a:solidFill>
            <a:schemeClr val="tx1"/>
          </a:solidFill>
          <a:latin typeface="+mn-lt"/>
          <a:ea typeface="+mn-ea"/>
          <a:cs typeface="+mn-cs"/>
        </a:defRPr>
      </a:lvl7pPr>
      <a:lvl8pPr marL="2727381" algn="l" defTabSz="779252" rtl="0" eaLnBrk="1" latinLnBrk="0" hangingPunct="1">
        <a:defRPr sz="1500" kern="1200">
          <a:solidFill>
            <a:schemeClr val="tx1"/>
          </a:solidFill>
          <a:latin typeface="+mn-lt"/>
          <a:ea typeface="+mn-ea"/>
          <a:cs typeface="+mn-cs"/>
        </a:defRPr>
      </a:lvl8pPr>
      <a:lvl9pPr marL="3117007" algn="l" defTabSz="779252"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344614" y="1549526"/>
            <a:ext cx="5556738" cy="830997"/>
          </a:xfrm>
        </p:spPr>
        <p:txBody>
          <a:bodyPr/>
          <a:lstStyle/>
          <a:p>
            <a:r>
              <a:rPr lang="en-US" dirty="0">
                <a:latin typeface="Times New Roman" panose="02020603050405020304" pitchFamily="18" charset="0"/>
                <a:cs typeface="Times New Roman" panose="02020603050405020304" pitchFamily="18" charset="0"/>
              </a:rPr>
              <a:t>LTI</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CUSTOMER 360</a:t>
            </a:r>
            <a:endParaRPr lang="en-GB" b="1" dirty="0">
              <a:latin typeface="Times New Roman" panose="02020603050405020304" pitchFamily="18" charset="0"/>
              <a:cs typeface="Times New Roman" panose="02020603050405020304" pitchFamily="18" charset="0"/>
            </a:endParaRPr>
          </a:p>
        </p:txBody>
      </p:sp>
      <p:sp>
        <p:nvSpPr>
          <p:cNvPr id="3" name="Title 3"/>
          <p:cNvSpPr txBox="1">
            <a:spLocks/>
          </p:cNvSpPr>
          <p:nvPr/>
        </p:nvSpPr>
        <p:spPr bwMode="gray">
          <a:xfrm>
            <a:off x="344614" y="2651614"/>
            <a:ext cx="5556738" cy="430887"/>
          </a:xfrm>
          <a:prstGeom prst="rect">
            <a:avLst/>
          </a:prstGeom>
          <a:noFill/>
          <a:ln w="9525">
            <a:noFill/>
            <a:miter lim="800000"/>
            <a:headEnd/>
            <a:tailEnd/>
          </a:ln>
          <a:extLst/>
        </p:spPr>
        <p:txBody>
          <a:bodyPr vert="horz" wrap="square" lIns="0" tIns="0" rIns="0" bIns="0" numCol="1" anchor="b" anchorCtr="0" compatLnSpc="1">
            <a:prstTxWarp prst="textNoShape">
              <a:avLst/>
            </a:prstTxWarp>
            <a:spAutoFit/>
          </a:bodyPr>
          <a:lstStyle>
            <a:lvl1pPr algn="l" rtl="0" eaLnBrk="0" fontAlgn="base" hangingPunct="0">
              <a:spcBef>
                <a:spcPct val="0"/>
              </a:spcBef>
              <a:spcAft>
                <a:spcPct val="0"/>
              </a:spcAft>
              <a:defRPr sz="2700" b="0" i="0">
                <a:solidFill>
                  <a:schemeClr val="bg1"/>
                </a:solidFill>
                <a:latin typeface="Calibri Light"/>
                <a:ea typeface="+mj-ea"/>
                <a:cs typeface="Calibri Light"/>
              </a:defRPr>
            </a:lvl1pPr>
            <a:lvl2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2pPr>
            <a:lvl3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3pPr>
            <a:lvl4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4pPr>
            <a:lvl5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5pPr>
            <a:lvl6pPr marL="389626"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6pPr>
            <a:lvl7pPr marL="779252"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7pPr>
            <a:lvl8pPr marL="1168878"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8pPr>
            <a:lvl9pPr marL="1558503"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9pPr>
          </a:lstStyle>
          <a:p>
            <a:r>
              <a:rPr lang="en-US" sz="1400" dirty="0">
                <a:latin typeface="Times New Roman" panose="02020603050405020304" pitchFamily="18" charset="0"/>
                <a:cs typeface="Times New Roman" panose="02020603050405020304" pitchFamily="18" charset="0"/>
              </a:rPr>
              <a:t>BATCH GET 634-SURYA KIRAN U (10643329)</a:t>
            </a:r>
          </a:p>
          <a:p>
            <a:r>
              <a:rPr lang="en-US" sz="1400" dirty="0">
                <a:latin typeface="Times New Roman" panose="02020603050405020304" pitchFamily="18" charset="0"/>
                <a:cs typeface="Times New Roman" panose="02020603050405020304" pitchFamily="18" charset="0"/>
              </a:rPr>
              <a:t>28/08/2017</a:t>
            </a:r>
          </a:p>
        </p:txBody>
      </p:sp>
    </p:spTree>
    <p:custDataLst>
      <p:tags r:id="rId1"/>
    </p:custDataLst>
    <p:extLst>
      <p:ext uri="{BB962C8B-B14F-4D97-AF65-F5344CB8AC3E}">
        <p14:creationId xmlns:p14="http://schemas.microsoft.com/office/powerpoint/2010/main" val="3081331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4310"/>
            <a:ext cx="8024283" cy="430887"/>
          </a:xfrm>
        </p:spPr>
        <p:txBody>
          <a:bodyPr/>
          <a:lstStyle/>
          <a:p>
            <a:pPr algn="ctr"/>
            <a:r>
              <a:rPr lang="en-US" sz="2800" b="1" dirty="0" smtClean="0">
                <a:latin typeface="Times New Roman" panose="02020603050405020304" pitchFamily="18" charset="0"/>
                <a:cs typeface="Times New Roman" panose="02020603050405020304" pitchFamily="18" charset="0"/>
              </a:rPr>
              <a:t>zeppelin</a:t>
            </a:r>
            <a:endParaRPr lang="en-US"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0" y="625197"/>
            <a:ext cx="4290646" cy="270228"/>
          </a:xfrm>
        </p:spPr>
        <p:txBody>
          <a:bodyPr/>
          <a:lstStyle/>
          <a:p>
            <a:r>
              <a:rPr lang="en-US" sz="1600" dirty="0" smtClean="0">
                <a:latin typeface="Times New Roman" panose="02020603050405020304" pitchFamily="18" charset="0"/>
                <a:cs typeface="Times New Roman" panose="02020603050405020304" pitchFamily="18" charset="0"/>
              </a:rPr>
              <a:t>Creating the retailers tables in spark.</a:t>
            </a:r>
            <a:endParaRPr lang="en-US" sz="16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37969" r="19547" b="28670"/>
          <a:stretch/>
        </p:blipFill>
        <p:spPr>
          <a:xfrm>
            <a:off x="0" y="1056084"/>
            <a:ext cx="8274756" cy="3256272"/>
          </a:xfrm>
          <a:prstGeom prst="rect">
            <a:avLst/>
          </a:prstGeom>
        </p:spPr>
      </p:pic>
    </p:spTree>
    <p:extLst>
      <p:ext uri="{BB962C8B-B14F-4D97-AF65-F5344CB8AC3E}">
        <p14:creationId xmlns:p14="http://schemas.microsoft.com/office/powerpoint/2010/main" val="2274018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194310"/>
            <a:ext cx="8024283" cy="246221"/>
          </a:xfrm>
        </p:spPr>
        <p:txBody>
          <a:bodyPr/>
          <a:lstStyle/>
          <a:p>
            <a:r>
              <a:rPr lang="en-US" sz="1600" b="1" dirty="0" smtClean="0">
                <a:latin typeface="Times New Roman" panose="02020603050405020304" pitchFamily="18" charset="0"/>
                <a:cs typeface="Times New Roman" panose="02020603050405020304" pitchFamily="18" charset="0"/>
              </a:rPr>
              <a:t>Top 5 customers</a:t>
            </a:r>
            <a:endParaRPr lang="en-US" sz="1600" b="1"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 xmlns:a16="http://schemas.microsoft.com/office/drawing/2014/main" id="{58197AA0-BD44-4CD6-B18F-8A36AF167451}"/>
              </a:ext>
            </a:extLst>
          </p:cNvPr>
          <p:cNvPicPr>
            <a:picLocks noGrp="1" noChangeAspect="1"/>
          </p:cNvPicPr>
          <p:nvPr>
            <p:ph sz="half" idx="1"/>
          </p:nvPr>
        </p:nvPicPr>
        <p:blipFill>
          <a:blip r:embed="rId2"/>
          <a:stretch>
            <a:fillRect/>
          </a:stretch>
        </p:blipFill>
        <p:spPr>
          <a:xfrm>
            <a:off x="141288" y="1102557"/>
            <a:ext cx="8744295" cy="3598651"/>
          </a:xfrm>
          <a:prstGeom prst="rect">
            <a:avLst/>
          </a:prstGeom>
        </p:spPr>
      </p:pic>
      <p:sp>
        <p:nvSpPr>
          <p:cNvPr id="5" name="Content Placeholder 4">
            <a:extLst>
              <a:ext uri="{FF2B5EF4-FFF2-40B4-BE49-F238E27FC236}">
                <a16:creationId xmlns="" xmlns:a16="http://schemas.microsoft.com/office/drawing/2014/main" id="{ACCA3E0D-ADE9-41AD-BFF8-7C31ED10A924}"/>
              </a:ext>
            </a:extLst>
          </p:cNvPr>
          <p:cNvSpPr>
            <a:spLocks noGrp="1"/>
          </p:cNvSpPr>
          <p:nvPr>
            <p:ph sz="half" idx="2"/>
          </p:nvPr>
        </p:nvSpPr>
        <p:spPr>
          <a:xfrm>
            <a:off x="240069" y="722385"/>
            <a:ext cx="4290646" cy="380172"/>
          </a:xfrm>
        </p:spPr>
        <p:txBody>
          <a:bodyPr/>
          <a:lstStyle/>
          <a:p>
            <a:r>
              <a:rPr lang="en-IN" dirty="0"/>
              <a:t>BASED ON ORDER ITEM SUBTOTAL:</a:t>
            </a:r>
          </a:p>
        </p:txBody>
      </p:sp>
    </p:spTree>
    <p:extLst>
      <p:ext uri="{BB962C8B-B14F-4D97-AF65-F5344CB8AC3E}">
        <p14:creationId xmlns:p14="http://schemas.microsoft.com/office/powerpoint/2010/main" val="148091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01310E57-14D4-41CF-B350-63EF8AB287C0}"/>
              </a:ext>
            </a:extLst>
          </p:cNvPr>
          <p:cNvSpPr>
            <a:spLocks noGrp="1"/>
          </p:cNvSpPr>
          <p:nvPr>
            <p:ph type="title"/>
          </p:nvPr>
        </p:nvSpPr>
        <p:spPr>
          <a:xfrm>
            <a:off x="685800" y="194310"/>
            <a:ext cx="8024283" cy="246221"/>
          </a:xfrm>
        </p:spPr>
        <p:txBody>
          <a:bodyPr/>
          <a:lstStyle/>
          <a:p>
            <a:r>
              <a:rPr lang="en-US" sz="1600" b="1" dirty="0" smtClean="0">
                <a:latin typeface="Times New Roman" panose="02020603050405020304" pitchFamily="18" charset="0"/>
                <a:cs typeface="Times New Roman" panose="02020603050405020304" pitchFamily="18" charset="0"/>
              </a:rPr>
              <a:t>Top 5 customers</a:t>
            </a:r>
            <a:endParaRPr lang="en-IN" dirty="0"/>
          </a:p>
        </p:txBody>
      </p:sp>
      <p:sp>
        <p:nvSpPr>
          <p:cNvPr id="5" name="Content Placeholder 4">
            <a:extLst>
              <a:ext uri="{FF2B5EF4-FFF2-40B4-BE49-F238E27FC236}">
                <a16:creationId xmlns="" xmlns:a16="http://schemas.microsoft.com/office/drawing/2014/main" id="{9E5D2DEC-4546-4995-A898-836B6CB7459D}"/>
              </a:ext>
            </a:extLst>
          </p:cNvPr>
          <p:cNvSpPr>
            <a:spLocks noGrp="1"/>
          </p:cNvSpPr>
          <p:nvPr>
            <p:ph sz="half" idx="1"/>
          </p:nvPr>
        </p:nvSpPr>
        <p:spPr>
          <a:xfrm>
            <a:off x="0" y="565650"/>
            <a:ext cx="4133149" cy="280780"/>
          </a:xfrm>
        </p:spPr>
        <p:txBody>
          <a:bodyPr/>
          <a:lstStyle/>
          <a:p>
            <a:r>
              <a:rPr lang="en-IN" dirty="0"/>
              <a:t>BAR GRAPH:</a:t>
            </a:r>
          </a:p>
        </p:txBody>
      </p:sp>
      <p:pic>
        <p:nvPicPr>
          <p:cNvPr id="7" name="Content Placeholder 6">
            <a:extLst>
              <a:ext uri="{FF2B5EF4-FFF2-40B4-BE49-F238E27FC236}">
                <a16:creationId xmlns="" xmlns:a16="http://schemas.microsoft.com/office/drawing/2014/main" id="{2027596A-2A58-4ACF-A0EA-6F87D075E20B}"/>
              </a:ext>
            </a:extLst>
          </p:cNvPr>
          <p:cNvPicPr>
            <a:picLocks noGrp="1" noChangeAspect="1"/>
          </p:cNvPicPr>
          <p:nvPr>
            <p:ph sz="half" idx="2"/>
          </p:nvPr>
        </p:nvPicPr>
        <p:blipFill>
          <a:blip r:embed="rId2"/>
          <a:stretch>
            <a:fillRect/>
          </a:stretch>
        </p:blipFill>
        <p:spPr>
          <a:xfrm>
            <a:off x="139148" y="971550"/>
            <a:ext cx="8863565" cy="3739597"/>
          </a:xfrm>
          <a:prstGeom prst="rect">
            <a:avLst/>
          </a:prstGeom>
        </p:spPr>
      </p:pic>
    </p:spTree>
    <p:extLst>
      <p:ext uri="{BB962C8B-B14F-4D97-AF65-F5344CB8AC3E}">
        <p14:creationId xmlns:p14="http://schemas.microsoft.com/office/powerpoint/2010/main" val="528708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194310"/>
            <a:ext cx="8024283" cy="246221"/>
          </a:xfrm>
        </p:spPr>
        <p:txBody>
          <a:bodyPr/>
          <a:lstStyle/>
          <a:p>
            <a:r>
              <a:rPr lang="en-US" sz="1600" b="1" dirty="0" smtClean="0">
                <a:latin typeface="Times New Roman" panose="02020603050405020304" pitchFamily="18" charset="0"/>
                <a:cs typeface="Times New Roman" panose="02020603050405020304" pitchFamily="18" charset="0"/>
              </a:rPr>
              <a:t>Top 5 customers</a:t>
            </a:r>
            <a:endParaRPr lang="en-US" sz="1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F726F912-F355-43AF-8248-058805F9689F}"/>
              </a:ext>
            </a:extLst>
          </p:cNvPr>
          <p:cNvSpPr>
            <a:spLocks noGrp="1"/>
          </p:cNvSpPr>
          <p:nvPr>
            <p:ph sz="half" idx="2"/>
          </p:nvPr>
        </p:nvSpPr>
        <p:spPr>
          <a:xfrm>
            <a:off x="0" y="579031"/>
            <a:ext cx="4290646" cy="280780"/>
          </a:xfrm>
        </p:spPr>
        <p:txBody>
          <a:bodyPr/>
          <a:lstStyle/>
          <a:p>
            <a:r>
              <a:rPr lang="en-IN" dirty="0"/>
              <a:t>LINE CHART:</a:t>
            </a:r>
          </a:p>
        </p:txBody>
      </p:sp>
      <p:pic>
        <p:nvPicPr>
          <p:cNvPr id="8" name="Content Placeholder 7">
            <a:extLst>
              <a:ext uri="{FF2B5EF4-FFF2-40B4-BE49-F238E27FC236}">
                <a16:creationId xmlns="" xmlns:a16="http://schemas.microsoft.com/office/drawing/2014/main" id="{FF5CE68A-9855-446B-9E9B-C21ECB9FEC53}"/>
              </a:ext>
            </a:extLst>
          </p:cNvPr>
          <p:cNvPicPr>
            <a:picLocks noGrp="1" noChangeAspect="1"/>
          </p:cNvPicPr>
          <p:nvPr>
            <p:ph sz="half" idx="1"/>
          </p:nvPr>
        </p:nvPicPr>
        <p:blipFill>
          <a:blip r:embed="rId2"/>
          <a:stretch>
            <a:fillRect/>
          </a:stretch>
        </p:blipFill>
        <p:spPr>
          <a:xfrm>
            <a:off x="141288" y="963752"/>
            <a:ext cx="9002712" cy="3727518"/>
          </a:xfrm>
          <a:prstGeom prst="rect">
            <a:avLst/>
          </a:prstGeom>
        </p:spPr>
      </p:pic>
    </p:spTree>
    <p:extLst>
      <p:ext uri="{BB962C8B-B14F-4D97-AF65-F5344CB8AC3E}">
        <p14:creationId xmlns:p14="http://schemas.microsoft.com/office/powerpoint/2010/main" val="4222281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194310"/>
            <a:ext cx="8024283" cy="246221"/>
          </a:xfrm>
        </p:spPr>
        <p:txBody>
          <a:bodyPr/>
          <a:lstStyle/>
          <a:p>
            <a:r>
              <a:rPr lang="en-US" sz="1600" b="1" dirty="0" smtClean="0">
                <a:latin typeface="Times New Roman" panose="02020603050405020304" pitchFamily="18" charset="0"/>
                <a:cs typeface="Times New Roman" panose="02020603050405020304" pitchFamily="18" charset="0"/>
              </a:rPr>
              <a:t>Top 5 customers</a:t>
            </a:r>
            <a:endParaRPr lang="en-US" dirty="0"/>
          </a:p>
        </p:txBody>
      </p:sp>
      <p:sp>
        <p:nvSpPr>
          <p:cNvPr id="4" name="Content Placeholder 3"/>
          <p:cNvSpPr>
            <a:spLocks noGrp="1"/>
          </p:cNvSpPr>
          <p:nvPr>
            <p:ph sz="half" idx="1"/>
          </p:nvPr>
        </p:nvSpPr>
        <p:spPr>
          <a:xfrm>
            <a:off x="2613991" y="1177063"/>
            <a:ext cx="6281530" cy="3452087"/>
          </a:xfrm>
        </p:spPr>
        <p:txBody>
          <a:bodyPr/>
          <a:lstStyle/>
          <a:p>
            <a:endParaRPr lang="en-US" dirty="0"/>
          </a:p>
          <a:p>
            <a:endParaRPr lang="en-US" dirty="0"/>
          </a:p>
          <a:p>
            <a:endParaRPr lang="en-US" dirty="0"/>
          </a:p>
        </p:txBody>
      </p:sp>
      <p:sp>
        <p:nvSpPr>
          <p:cNvPr id="5" name="Content Placeholder 4"/>
          <p:cNvSpPr>
            <a:spLocks noGrp="1"/>
          </p:cNvSpPr>
          <p:nvPr>
            <p:ph sz="half" idx="2"/>
          </p:nvPr>
        </p:nvSpPr>
        <p:spPr>
          <a:xfrm>
            <a:off x="0" y="585528"/>
            <a:ext cx="4290646" cy="290720"/>
          </a:xfrm>
        </p:spPr>
        <p:txBody>
          <a:bodyPr/>
          <a:lstStyle/>
          <a:p>
            <a:r>
              <a:rPr lang="en-US" dirty="0"/>
              <a:t>BASED ON NUMBER OF ORDERS:</a:t>
            </a:r>
          </a:p>
        </p:txBody>
      </p:sp>
      <p:pic>
        <p:nvPicPr>
          <p:cNvPr id="8" name="Picture 7">
            <a:extLst>
              <a:ext uri="{FF2B5EF4-FFF2-40B4-BE49-F238E27FC236}">
                <a16:creationId xmlns="" xmlns:a16="http://schemas.microsoft.com/office/drawing/2014/main" id="{42CDAB86-760B-4700-9CC7-80C00CC53F74}"/>
              </a:ext>
            </a:extLst>
          </p:cNvPr>
          <p:cNvPicPr>
            <a:picLocks noChangeAspect="1"/>
          </p:cNvPicPr>
          <p:nvPr/>
        </p:nvPicPr>
        <p:blipFill rotWithShape="1">
          <a:blip r:embed="rId2"/>
          <a:srcRect t="3174"/>
          <a:stretch/>
        </p:blipFill>
        <p:spPr>
          <a:xfrm>
            <a:off x="0" y="1073426"/>
            <a:ext cx="9004852" cy="3637722"/>
          </a:xfrm>
          <a:prstGeom prst="rect">
            <a:avLst/>
          </a:prstGeom>
        </p:spPr>
      </p:pic>
    </p:spTree>
    <p:extLst>
      <p:ext uri="{BB962C8B-B14F-4D97-AF65-F5344CB8AC3E}">
        <p14:creationId xmlns:p14="http://schemas.microsoft.com/office/powerpoint/2010/main" val="3683731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9858" y="194310"/>
            <a:ext cx="8024283" cy="246221"/>
          </a:xfrm>
        </p:spPr>
        <p:txBody>
          <a:bodyPr/>
          <a:lstStyle/>
          <a:p>
            <a:r>
              <a:rPr lang="en-US" sz="1600" b="1" dirty="0" smtClean="0">
                <a:latin typeface="Times New Roman" panose="02020603050405020304" pitchFamily="18" charset="0"/>
                <a:cs typeface="Times New Roman" panose="02020603050405020304" pitchFamily="18" charset="0"/>
              </a:rPr>
              <a:t>Top 5 customers</a:t>
            </a:r>
            <a:endParaRPr lang="en-US" sz="1600" dirty="0">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 xmlns:a16="http://schemas.microsoft.com/office/drawing/2014/main" id="{C575FCE9-BB8A-43A5-866D-4A0B4D600172}"/>
              </a:ext>
            </a:extLst>
          </p:cNvPr>
          <p:cNvSpPr>
            <a:spLocks noGrp="1"/>
          </p:cNvSpPr>
          <p:nvPr>
            <p:ph sz="half" idx="1"/>
          </p:nvPr>
        </p:nvSpPr>
        <p:spPr>
          <a:xfrm>
            <a:off x="0" y="579031"/>
            <a:ext cx="4290646" cy="270841"/>
          </a:xfrm>
        </p:spPr>
        <p:txBody>
          <a:bodyPr/>
          <a:lstStyle/>
          <a:p>
            <a:r>
              <a:rPr lang="en-IN" dirty="0"/>
              <a:t>BAR GRAPH:</a:t>
            </a:r>
          </a:p>
        </p:txBody>
      </p:sp>
      <p:pic>
        <p:nvPicPr>
          <p:cNvPr id="14" name="Content Placeholder 13">
            <a:extLst>
              <a:ext uri="{FF2B5EF4-FFF2-40B4-BE49-F238E27FC236}">
                <a16:creationId xmlns="" xmlns:a16="http://schemas.microsoft.com/office/drawing/2014/main" id="{C245855B-1186-486F-965B-A08170338BF5}"/>
              </a:ext>
            </a:extLst>
          </p:cNvPr>
          <p:cNvPicPr>
            <a:picLocks noGrp="1" noChangeAspect="1"/>
          </p:cNvPicPr>
          <p:nvPr>
            <p:ph sz="half" idx="2"/>
          </p:nvPr>
        </p:nvPicPr>
        <p:blipFill>
          <a:blip r:embed="rId2"/>
          <a:stretch>
            <a:fillRect/>
          </a:stretch>
        </p:blipFill>
        <p:spPr>
          <a:xfrm>
            <a:off x="0" y="963752"/>
            <a:ext cx="9144000" cy="3757335"/>
          </a:xfrm>
          <a:prstGeom prst="rect">
            <a:avLst/>
          </a:prstGeom>
        </p:spPr>
      </p:pic>
    </p:spTree>
    <p:extLst>
      <p:ext uri="{BB962C8B-B14F-4D97-AF65-F5344CB8AC3E}">
        <p14:creationId xmlns:p14="http://schemas.microsoft.com/office/powerpoint/2010/main" val="1627634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194310"/>
            <a:ext cx="8024283" cy="246221"/>
          </a:xfrm>
        </p:spPr>
        <p:txBody>
          <a:bodyPr/>
          <a:lstStyle/>
          <a:p>
            <a:r>
              <a:rPr lang="en-US" sz="1600" b="1" dirty="0" smtClean="0">
                <a:latin typeface="Times New Roman" panose="02020603050405020304" pitchFamily="18" charset="0"/>
                <a:cs typeface="Times New Roman" panose="02020603050405020304" pitchFamily="18" charset="0"/>
              </a:rPr>
              <a:t>Top 5 products</a:t>
            </a:r>
            <a:endParaRPr lang="en-US" sz="1600" b="1" dirty="0">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 xmlns:a16="http://schemas.microsoft.com/office/drawing/2014/main" id="{1F0CF97C-E90D-43C7-B56C-34AF76906188}"/>
              </a:ext>
            </a:extLst>
          </p:cNvPr>
          <p:cNvSpPr>
            <a:spLocks noGrp="1"/>
          </p:cNvSpPr>
          <p:nvPr>
            <p:ph sz="half" idx="1"/>
          </p:nvPr>
        </p:nvSpPr>
        <p:spPr>
          <a:xfrm>
            <a:off x="0" y="575589"/>
            <a:ext cx="4290646" cy="260902"/>
          </a:xfrm>
        </p:spPr>
        <p:txBody>
          <a:bodyPr/>
          <a:lstStyle/>
          <a:p>
            <a:r>
              <a:rPr lang="en-IN" dirty="0"/>
              <a:t>BASED ON COST PRICE:</a:t>
            </a:r>
          </a:p>
        </p:txBody>
      </p:sp>
      <p:pic>
        <p:nvPicPr>
          <p:cNvPr id="11" name="Content Placeholder 10">
            <a:extLst>
              <a:ext uri="{FF2B5EF4-FFF2-40B4-BE49-F238E27FC236}">
                <a16:creationId xmlns="" xmlns:a16="http://schemas.microsoft.com/office/drawing/2014/main" id="{596004E2-0D1F-46D3-A0C0-AE9882C3AA56}"/>
              </a:ext>
            </a:extLst>
          </p:cNvPr>
          <p:cNvPicPr>
            <a:picLocks noGrp="1" noChangeAspect="1"/>
          </p:cNvPicPr>
          <p:nvPr>
            <p:ph sz="half" idx="2"/>
          </p:nvPr>
        </p:nvPicPr>
        <p:blipFill rotWithShape="1">
          <a:blip r:embed="rId2"/>
          <a:srcRect t="3477"/>
          <a:stretch/>
        </p:blipFill>
        <p:spPr>
          <a:xfrm>
            <a:off x="0" y="971549"/>
            <a:ext cx="9144000" cy="3749538"/>
          </a:xfrm>
          <a:prstGeom prst="rect">
            <a:avLst/>
          </a:prstGeom>
        </p:spPr>
      </p:pic>
    </p:spTree>
    <p:extLst>
      <p:ext uri="{BB962C8B-B14F-4D97-AF65-F5344CB8AC3E}">
        <p14:creationId xmlns:p14="http://schemas.microsoft.com/office/powerpoint/2010/main" val="1592638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194310"/>
            <a:ext cx="8024283" cy="246221"/>
          </a:xfrm>
        </p:spPr>
        <p:txBody>
          <a:bodyPr/>
          <a:lstStyle/>
          <a:p>
            <a:pPr lvl="0"/>
            <a:r>
              <a:rPr lang="en-US" sz="1600" b="1" dirty="0" smtClean="0">
                <a:latin typeface="Times New Roman" panose="02020603050405020304" pitchFamily="18" charset="0"/>
                <a:cs typeface="Times New Roman" panose="02020603050405020304" pitchFamily="18" charset="0"/>
              </a:rPr>
              <a:t>Top 5 products</a:t>
            </a:r>
            <a:endParaRPr lang="en-US" sz="1600" b="1" dirty="0">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 xmlns:a16="http://schemas.microsoft.com/office/drawing/2014/main" id="{55170C8D-1C5A-447D-8871-779020561728}"/>
              </a:ext>
            </a:extLst>
          </p:cNvPr>
          <p:cNvSpPr>
            <a:spLocks noGrp="1"/>
          </p:cNvSpPr>
          <p:nvPr>
            <p:ph sz="half" idx="1"/>
          </p:nvPr>
        </p:nvSpPr>
        <p:spPr>
          <a:xfrm>
            <a:off x="0" y="579031"/>
            <a:ext cx="4290646" cy="260902"/>
          </a:xfrm>
        </p:spPr>
        <p:txBody>
          <a:bodyPr/>
          <a:lstStyle/>
          <a:p>
            <a:r>
              <a:rPr lang="en-IN" dirty="0"/>
              <a:t>BAR GRAPH:</a:t>
            </a:r>
          </a:p>
        </p:txBody>
      </p:sp>
      <p:pic>
        <p:nvPicPr>
          <p:cNvPr id="10" name="Content Placeholder 9">
            <a:extLst>
              <a:ext uri="{FF2B5EF4-FFF2-40B4-BE49-F238E27FC236}">
                <a16:creationId xmlns="" xmlns:a16="http://schemas.microsoft.com/office/drawing/2014/main" id="{E08FB395-47BF-46DF-8CB1-BD87DF3F5659}"/>
              </a:ext>
            </a:extLst>
          </p:cNvPr>
          <p:cNvPicPr>
            <a:picLocks noGrp="1" noChangeAspect="1"/>
          </p:cNvPicPr>
          <p:nvPr>
            <p:ph sz="half" idx="2"/>
          </p:nvPr>
        </p:nvPicPr>
        <p:blipFill>
          <a:blip r:embed="rId2"/>
          <a:stretch>
            <a:fillRect/>
          </a:stretch>
        </p:blipFill>
        <p:spPr>
          <a:xfrm>
            <a:off x="0" y="963752"/>
            <a:ext cx="9002713" cy="3767274"/>
          </a:xfrm>
          <a:prstGeom prst="rect">
            <a:avLst/>
          </a:prstGeom>
        </p:spPr>
      </p:pic>
    </p:spTree>
    <p:extLst>
      <p:ext uri="{BB962C8B-B14F-4D97-AF65-F5344CB8AC3E}">
        <p14:creationId xmlns:p14="http://schemas.microsoft.com/office/powerpoint/2010/main" val="89742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194310"/>
            <a:ext cx="8024283" cy="246221"/>
          </a:xfrm>
        </p:spPr>
        <p:txBody>
          <a:bodyPr/>
          <a:lstStyle/>
          <a:p>
            <a:pPr lvl="0"/>
            <a:r>
              <a:rPr lang="en-US" sz="1600" b="1" dirty="0" smtClean="0">
                <a:latin typeface="Times New Roman" panose="02020603050405020304" pitchFamily="18" charset="0"/>
                <a:cs typeface="Times New Roman" panose="02020603050405020304" pitchFamily="18" charset="0"/>
              </a:rPr>
              <a:t>Top 5 products</a:t>
            </a:r>
            <a:endParaRPr lang="en-US" b="1" dirty="0"/>
          </a:p>
        </p:txBody>
      </p:sp>
      <p:sp>
        <p:nvSpPr>
          <p:cNvPr id="9" name="Content Placeholder 8">
            <a:extLst>
              <a:ext uri="{FF2B5EF4-FFF2-40B4-BE49-F238E27FC236}">
                <a16:creationId xmlns="" xmlns:a16="http://schemas.microsoft.com/office/drawing/2014/main" id="{8B58441A-0360-40B4-B56C-A158863C7D6E}"/>
              </a:ext>
            </a:extLst>
          </p:cNvPr>
          <p:cNvSpPr>
            <a:spLocks noGrp="1"/>
          </p:cNvSpPr>
          <p:nvPr>
            <p:ph sz="half" idx="1"/>
          </p:nvPr>
        </p:nvSpPr>
        <p:spPr>
          <a:xfrm>
            <a:off x="0" y="579031"/>
            <a:ext cx="4290646" cy="280780"/>
          </a:xfrm>
        </p:spPr>
        <p:txBody>
          <a:bodyPr/>
          <a:lstStyle/>
          <a:p>
            <a:r>
              <a:rPr lang="en-IN" dirty="0"/>
              <a:t>LINE CHART:</a:t>
            </a:r>
          </a:p>
        </p:txBody>
      </p:sp>
      <p:pic>
        <p:nvPicPr>
          <p:cNvPr id="11" name="Content Placeholder 10">
            <a:extLst>
              <a:ext uri="{FF2B5EF4-FFF2-40B4-BE49-F238E27FC236}">
                <a16:creationId xmlns="" xmlns:a16="http://schemas.microsoft.com/office/drawing/2014/main" id="{EDE78D5A-D85A-4676-82D9-3B2B2B50BEB8}"/>
              </a:ext>
            </a:extLst>
          </p:cNvPr>
          <p:cNvPicPr>
            <a:picLocks noGrp="1" noChangeAspect="1"/>
          </p:cNvPicPr>
          <p:nvPr>
            <p:ph sz="half" idx="2"/>
          </p:nvPr>
        </p:nvPicPr>
        <p:blipFill>
          <a:blip r:embed="rId2"/>
          <a:stretch>
            <a:fillRect/>
          </a:stretch>
        </p:blipFill>
        <p:spPr>
          <a:xfrm>
            <a:off x="0" y="963752"/>
            <a:ext cx="9144000" cy="3767274"/>
          </a:xfrm>
          <a:prstGeom prst="rect">
            <a:avLst/>
          </a:prstGeom>
        </p:spPr>
      </p:pic>
    </p:spTree>
    <p:extLst>
      <p:ext uri="{BB962C8B-B14F-4D97-AF65-F5344CB8AC3E}">
        <p14:creationId xmlns:p14="http://schemas.microsoft.com/office/powerpoint/2010/main" val="785306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0" y="579031"/>
            <a:ext cx="7789333" cy="347134"/>
          </a:xfrm>
        </p:spPr>
        <p:txBody>
          <a:bodyPr/>
          <a:lstStyle/>
          <a:p>
            <a:r>
              <a:rPr lang="en-US" dirty="0" smtClean="0"/>
              <a:t>Based on order item quantity:</a:t>
            </a:r>
            <a:endParaRPr lang="en-US" dirty="0"/>
          </a:p>
        </p:txBody>
      </p:sp>
      <p:sp>
        <p:nvSpPr>
          <p:cNvPr id="2" name="Title 1"/>
          <p:cNvSpPr>
            <a:spLocks noGrp="1"/>
          </p:cNvSpPr>
          <p:nvPr>
            <p:ph type="title"/>
          </p:nvPr>
        </p:nvSpPr>
        <p:spPr>
          <a:xfrm>
            <a:off x="651933" y="142204"/>
            <a:ext cx="8024283" cy="246221"/>
          </a:xfrm>
        </p:spPr>
        <p:txBody>
          <a:bodyPr/>
          <a:lstStyle/>
          <a:p>
            <a:r>
              <a:rPr lang="en-US" sz="1600" b="1" dirty="0" smtClean="0">
                <a:latin typeface="Times New Roman" panose="02020603050405020304" pitchFamily="18" charset="0"/>
                <a:cs typeface="Times New Roman" panose="02020603050405020304" pitchFamily="18" charset="0"/>
              </a:rPr>
              <a:t>Top 5 orders</a:t>
            </a:r>
            <a:endParaRPr lang="en-US" dirty="0"/>
          </a:p>
        </p:txBody>
      </p:sp>
      <p:pic>
        <p:nvPicPr>
          <p:cNvPr id="5" name="Picture 4"/>
          <p:cNvPicPr>
            <a:picLocks noChangeAspect="1"/>
          </p:cNvPicPr>
          <p:nvPr/>
        </p:nvPicPr>
        <p:blipFill rotWithShape="1">
          <a:blip r:embed="rId2"/>
          <a:srcRect l="-694" t="36603" r="21609" b="23273"/>
          <a:stretch/>
        </p:blipFill>
        <p:spPr>
          <a:xfrm>
            <a:off x="256822" y="1061156"/>
            <a:ext cx="8142111" cy="3341511"/>
          </a:xfrm>
          <a:prstGeom prst="rect">
            <a:avLst/>
          </a:prstGeom>
        </p:spPr>
      </p:pic>
    </p:spTree>
    <p:extLst>
      <p:ext uri="{BB962C8B-B14F-4D97-AF65-F5344CB8AC3E}">
        <p14:creationId xmlns:p14="http://schemas.microsoft.com/office/powerpoint/2010/main" val="3165368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42900" indent="-342900">
              <a:buFont typeface="+mj-lt"/>
              <a:buAutoNum type="arabicPeriod"/>
            </a:pPr>
            <a:r>
              <a:rPr lang="en-US" dirty="0" smtClean="0">
                <a:latin typeface="Times New Roman" panose="02020603050405020304" pitchFamily="18" charset="0"/>
                <a:cs typeface="Times New Roman" panose="02020603050405020304" pitchFamily="18" charset="0"/>
              </a:rPr>
              <a:t>Holistic real-time view of the customers.</a:t>
            </a:r>
          </a:p>
          <a:p>
            <a:pPr marL="342900" indent="-342900">
              <a:buFont typeface="+mj-lt"/>
              <a:buAutoNum type="arabicPeriod"/>
            </a:pPr>
            <a:r>
              <a:rPr lang="en-US" dirty="0" smtClean="0">
                <a:latin typeface="Times New Roman" panose="02020603050405020304" pitchFamily="18" charset="0"/>
                <a:cs typeface="Times New Roman" panose="02020603050405020304" pitchFamily="18" charset="0"/>
              </a:rPr>
              <a:t>Working across all the products ,systems ,devices and interaction channels.</a:t>
            </a:r>
          </a:p>
          <a:p>
            <a:pPr marL="342900" indent="-342900">
              <a:buFont typeface="+mj-lt"/>
              <a:buAutoNum type="arabicPeriod"/>
            </a:pPr>
            <a:r>
              <a:rPr lang="en-US" dirty="0" smtClean="0">
                <a:latin typeface="Times New Roman" panose="02020603050405020304" pitchFamily="18" charset="0"/>
                <a:cs typeface="Times New Roman" panose="02020603050405020304" pitchFamily="18" charset="0"/>
              </a:rPr>
              <a:t>Provides a view of the past, present and the future.</a:t>
            </a:r>
            <a:endParaRPr lang="en-US"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685800" y="194310"/>
            <a:ext cx="8024283" cy="246221"/>
          </a:xfrm>
        </p:spPr>
        <p:txBody>
          <a:bodyPr/>
          <a:lstStyle/>
          <a:p>
            <a:r>
              <a:rPr lang="en-US" sz="1600" b="1" dirty="0" smtClean="0">
                <a:latin typeface="Times New Roman" panose="02020603050405020304" pitchFamily="18" charset="0"/>
                <a:cs typeface="Times New Roman" panose="02020603050405020304" pitchFamily="18" charset="0"/>
              </a:rPr>
              <a:t>What is Customer 360?</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6345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510" y="122220"/>
            <a:ext cx="8024283" cy="246221"/>
          </a:xfrm>
        </p:spPr>
        <p:txBody>
          <a:bodyPr/>
          <a:lstStyle/>
          <a:p>
            <a:r>
              <a:rPr lang="en-US" sz="1600" b="1" dirty="0" smtClean="0">
                <a:latin typeface="Times New Roman" panose="02020603050405020304" pitchFamily="18" charset="0"/>
                <a:cs typeface="Times New Roman" panose="02020603050405020304" pitchFamily="18" charset="0"/>
              </a:rPr>
              <a:t>Top 5 orders</a:t>
            </a:r>
            <a:endParaRPr lang="en-US" sz="1600" dirty="0"/>
          </a:p>
        </p:txBody>
      </p:sp>
      <p:sp>
        <p:nvSpPr>
          <p:cNvPr id="3" name="Content Placeholder 2"/>
          <p:cNvSpPr>
            <a:spLocks noGrp="1"/>
          </p:cNvSpPr>
          <p:nvPr>
            <p:ph sz="half" idx="1"/>
          </p:nvPr>
        </p:nvSpPr>
        <p:spPr>
          <a:xfrm>
            <a:off x="0" y="542572"/>
            <a:ext cx="4290646" cy="315383"/>
          </a:xfrm>
        </p:spPr>
        <p:txBody>
          <a:bodyPr/>
          <a:lstStyle/>
          <a:p>
            <a:r>
              <a:rPr lang="en-US" dirty="0" smtClean="0"/>
              <a:t>Bar graph:</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8875" b="11550"/>
          <a:stretch/>
        </p:blipFill>
        <p:spPr>
          <a:xfrm>
            <a:off x="194734" y="959996"/>
            <a:ext cx="6858000" cy="3578578"/>
          </a:xfrm>
          <a:prstGeom prst="rect">
            <a:avLst/>
          </a:prstGeom>
        </p:spPr>
      </p:pic>
    </p:spTree>
    <p:extLst>
      <p:ext uri="{BB962C8B-B14F-4D97-AF65-F5344CB8AC3E}">
        <p14:creationId xmlns:p14="http://schemas.microsoft.com/office/powerpoint/2010/main" val="2560792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4310"/>
            <a:ext cx="8024283" cy="246221"/>
          </a:xfrm>
        </p:spPr>
        <p:txBody>
          <a:bodyPr/>
          <a:lstStyle/>
          <a:p>
            <a:r>
              <a:rPr lang="en-US" sz="1600" b="1" dirty="0" smtClean="0">
                <a:latin typeface="Times New Roman" panose="02020603050405020304" pitchFamily="18" charset="0"/>
                <a:cs typeface="Times New Roman" panose="02020603050405020304" pitchFamily="18" charset="0"/>
              </a:rPr>
              <a:t>Top 5 orders</a:t>
            </a:r>
            <a:endParaRPr lang="en-US" dirty="0"/>
          </a:p>
        </p:txBody>
      </p:sp>
      <p:sp>
        <p:nvSpPr>
          <p:cNvPr id="3" name="Content Placeholder 2"/>
          <p:cNvSpPr>
            <a:spLocks noGrp="1"/>
          </p:cNvSpPr>
          <p:nvPr>
            <p:ph sz="half" idx="1"/>
          </p:nvPr>
        </p:nvSpPr>
        <p:spPr>
          <a:xfrm>
            <a:off x="0" y="549054"/>
            <a:ext cx="3325012" cy="292806"/>
          </a:xfrm>
        </p:spPr>
        <p:txBody>
          <a:bodyPr/>
          <a:lstStyle/>
          <a:p>
            <a:r>
              <a:rPr lang="en-US" dirty="0" smtClean="0"/>
              <a:t>Line chart:</a:t>
            </a:r>
            <a:endParaRPr lang="en-US" dirty="0"/>
          </a:p>
        </p:txBody>
      </p:sp>
      <p:pic>
        <p:nvPicPr>
          <p:cNvPr id="5" name="Content Placeholder 4"/>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303" t="18884" r="3830" b="10792"/>
          <a:stretch/>
        </p:blipFill>
        <p:spPr>
          <a:xfrm>
            <a:off x="180622" y="841861"/>
            <a:ext cx="8529461" cy="3831740"/>
          </a:xfrm>
        </p:spPr>
      </p:pic>
    </p:spTree>
    <p:extLst>
      <p:ext uri="{BB962C8B-B14F-4D97-AF65-F5344CB8AC3E}">
        <p14:creationId xmlns:p14="http://schemas.microsoft.com/office/powerpoint/2010/main" val="2863840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4310"/>
            <a:ext cx="8024283" cy="246221"/>
          </a:xfrm>
        </p:spPr>
        <p:txBody>
          <a:bodyPr/>
          <a:lstStyle/>
          <a:p>
            <a:r>
              <a:rPr lang="en-US" sz="1600" b="1" dirty="0" smtClean="0">
                <a:latin typeface="Times New Roman" panose="02020603050405020304" pitchFamily="18" charset="0"/>
                <a:cs typeface="Times New Roman" panose="02020603050405020304" pitchFamily="18" charset="0"/>
              </a:rPr>
              <a:t>Average sales of particular month(top 5)</a:t>
            </a:r>
            <a:endParaRPr lang="en-US" sz="1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0" y="553862"/>
            <a:ext cx="9003323" cy="473428"/>
          </a:xfrm>
        </p:spPr>
        <p:txBody>
          <a:bodyPr/>
          <a:lstStyle/>
          <a:p>
            <a:r>
              <a:rPr lang="en-US" dirty="0"/>
              <a:t>%</a:t>
            </a:r>
            <a:r>
              <a:rPr lang="en-US" dirty="0" smtClean="0"/>
              <a:t>sql select avg ( order_item_subtotal ) </a:t>
            </a:r>
            <a:r>
              <a:rPr lang="en-US" dirty="0"/>
              <a:t>as </a:t>
            </a:r>
            <a:r>
              <a:rPr lang="en-US" dirty="0" smtClean="0"/>
              <a:t>tot, month (order_date ),</a:t>
            </a:r>
            <a:r>
              <a:rPr lang="en-US" dirty="0"/>
              <a:t>year(order_date) from hnew group </a:t>
            </a:r>
            <a:r>
              <a:rPr lang="en-US" dirty="0" smtClean="0"/>
              <a:t>by year( order_date</a:t>
            </a:r>
            <a:r>
              <a:rPr lang="en-US" dirty="0"/>
              <a:t>),month</a:t>
            </a:r>
            <a:r>
              <a:rPr lang="en-US" dirty="0" smtClean="0"/>
              <a:t>( order_date</a:t>
            </a:r>
            <a:r>
              <a:rPr lang="en-US" dirty="0"/>
              <a:t>) order by avg(order_item_subtotal) desc limit 5</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41920" r="16749" b="16379"/>
          <a:stretch/>
        </p:blipFill>
        <p:spPr>
          <a:xfrm>
            <a:off x="0" y="1140621"/>
            <a:ext cx="9144000" cy="3408801"/>
          </a:xfrm>
          <a:prstGeom prst="rect">
            <a:avLst/>
          </a:prstGeom>
        </p:spPr>
      </p:pic>
    </p:spTree>
    <p:extLst>
      <p:ext uri="{BB962C8B-B14F-4D97-AF65-F5344CB8AC3E}">
        <p14:creationId xmlns:p14="http://schemas.microsoft.com/office/powerpoint/2010/main" val="1248198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4310"/>
            <a:ext cx="8024283" cy="246221"/>
          </a:xfrm>
        </p:spPr>
        <p:txBody>
          <a:bodyPr/>
          <a:lstStyle/>
          <a:p>
            <a:r>
              <a:rPr lang="en-US" sz="1600" b="1" dirty="0">
                <a:latin typeface="Times New Roman" panose="02020603050405020304" pitchFamily="18" charset="0"/>
                <a:cs typeface="Times New Roman" panose="02020603050405020304" pitchFamily="18" charset="0"/>
              </a:rPr>
              <a:t>Average sales of particular month(top 5)</a:t>
            </a:r>
            <a:endParaRPr lang="en-US" dirty="0"/>
          </a:p>
        </p:txBody>
      </p:sp>
      <p:sp>
        <p:nvSpPr>
          <p:cNvPr id="4" name="Content Placeholder 3"/>
          <p:cNvSpPr>
            <a:spLocks noGrp="1"/>
          </p:cNvSpPr>
          <p:nvPr>
            <p:ph sz="half" idx="2"/>
          </p:nvPr>
        </p:nvSpPr>
        <p:spPr>
          <a:xfrm>
            <a:off x="0" y="565150"/>
            <a:ext cx="4290646" cy="213783"/>
          </a:xfrm>
        </p:spPr>
        <p:txBody>
          <a:bodyPr/>
          <a:lstStyle/>
          <a:p>
            <a:r>
              <a:rPr lang="en-US" dirty="0" smtClean="0"/>
              <a:t>Bar chart:</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086" t="26995" r="7366" b="11989"/>
          <a:stretch/>
        </p:blipFill>
        <p:spPr>
          <a:xfrm>
            <a:off x="203200" y="778933"/>
            <a:ext cx="8635999" cy="3747912"/>
          </a:xfrm>
          <a:prstGeom prst="rect">
            <a:avLst/>
          </a:prstGeom>
        </p:spPr>
      </p:pic>
    </p:spTree>
    <p:extLst>
      <p:ext uri="{BB962C8B-B14F-4D97-AF65-F5344CB8AC3E}">
        <p14:creationId xmlns:p14="http://schemas.microsoft.com/office/powerpoint/2010/main" val="1057458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4310"/>
            <a:ext cx="8024283" cy="246221"/>
          </a:xfrm>
        </p:spPr>
        <p:txBody>
          <a:bodyPr/>
          <a:lstStyle/>
          <a:p>
            <a:r>
              <a:rPr lang="en-US" sz="1600" b="1" dirty="0">
                <a:latin typeface="Times New Roman" panose="02020603050405020304" pitchFamily="18" charset="0"/>
                <a:cs typeface="Times New Roman" panose="02020603050405020304" pitchFamily="18" charset="0"/>
              </a:rPr>
              <a:t>Average sales of particular month(top 5)</a:t>
            </a:r>
            <a:endParaRPr lang="en-US" dirty="0"/>
          </a:p>
        </p:txBody>
      </p:sp>
      <p:sp>
        <p:nvSpPr>
          <p:cNvPr id="3" name="Content Placeholder 2"/>
          <p:cNvSpPr>
            <a:spLocks noGrp="1"/>
          </p:cNvSpPr>
          <p:nvPr>
            <p:ph sz="half" idx="1"/>
          </p:nvPr>
        </p:nvSpPr>
        <p:spPr>
          <a:xfrm>
            <a:off x="0" y="582921"/>
            <a:ext cx="4290646" cy="225072"/>
          </a:xfrm>
        </p:spPr>
        <p:txBody>
          <a:bodyPr/>
          <a:lstStyle/>
          <a:p>
            <a:r>
              <a:rPr lang="en-US" dirty="0" smtClean="0"/>
              <a:t>Line chart:</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087" t="26118" r="5555" b="5186"/>
          <a:stretch/>
        </p:blipFill>
        <p:spPr>
          <a:xfrm>
            <a:off x="0" y="807994"/>
            <a:ext cx="8918222" cy="3888184"/>
          </a:xfrm>
          <a:prstGeom prst="rect">
            <a:avLst/>
          </a:prstGeom>
        </p:spPr>
      </p:pic>
    </p:spTree>
    <p:extLst>
      <p:ext uri="{BB962C8B-B14F-4D97-AF65-F5344CB8AC3E}">
        <p14:creationId xmlns:p14="http://schemas.microsoft.com/office/powerpoint/2010/main" val="2772810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4310"/>
            <a:ext cx="8024283" cy="246221"/>
          </a:xfrm>
        </p:spPr>
        <p:txBody>
          <a:bodyPr/>
          <a:lstStyle/>
          <a:p>
            <a:r>
              <a:rPr lang="en-US" sz="1600" b="1" dirty="0" smtClean="0">
                <a:latin typeface="Times New Roman" panose="02020603050405020304" pitchFamily="18" charset="0"/>
                <a:cs typeface="Times New Roman" panose="02020603050405020304" pitchFamily="18" charset="0"/>
              </a:rPr>
              <a:t>Simple spark streaming example</a:t>
            </a:r>
            <a:endParaRPr lang="en-US" sz="1600" b="1" dirty="0">
              <a:latin typeface="Times New Roman" panose="02020603050405020304" pitchFamily="18" charset="0"/>
              <a:cs typeface="Times New Roman" panose="02020603050405020304" pitchFamily="18" charset="0"/>
            </a:endParaRPr>
          </a:p>
        </p:txBody>
      </p:sp>
      <p:sp>
        <p:nvSpPr>
          <p:cNvPr id="8" name="Content Placeholder 7"/>
          <p:cNvSpPr>
            <a:spLocks noGrp="1"/>
          </p:cNvSpPr>
          <p:nvPr>
            <p:ph sz="half" idx="1"/>
          </p:nvPr>
        </p:nvSpPr>
        <p:spPr>
          <a:xfrm>
            <a:off x="0" y="914401"/>
            <a:ext cx="9143999" cy="3781778"/>
          </a:xfrm>
        </p:spPr>
        <p:txBody>
          <a:bodyPr/>
          <a:lstStyle/>
          <a:p>
            <a:r>
              <a:rPr lang="en-US" dirty="0" smtClean="0"/>
              <a:t>Spark-shell</a:t>
            </a:r>
          </a:p>
          <a:p>
            <a:r>
              <a:rPr lang="en-US" dirty="0" smtClean="0"/>
              <a:t>import </a:t>
            </a:r>
            <a:r>
              <a:rPr lang="en-US" dirty="0"/>
              <a:t>org.apache.spark.streaming._</a:t>
            </a:r>
          </a:p>
          <a:p>
            <a:r>
              <a:rPr lang="en-US" dirty="0"/>
              <a:t>import org.apache.spark.streaming.StreamingContext._</a:t>
            </a:r>
          </a:p>
          <a:p>
            <a:r>
              <a:rPr lang="en-US" dirty="0"/>
              <a:t>val conf = new SparkConf().setMaster("local[2]").setAppName("NetworkWordCount")</a:t>
            </a:r>
          </a:p>
          <a:p>
            <a:r>
              <a:rPr lang="en-US" dirty="0"/>
              <a:t>val ssc = new StreamingContext</a:t>
            </a:r>
            <a:r>
              <a:rPr lang="en-US" dirty="0" smtClean="0"/>
              <a:t>( conf</a:t>
            </a:r>
            <a:r>
              <a:rPr lang="en-US" dirty="0"/>
              <a:t>, Seconds(10))  </a:t>
            </a:r>
            <a:r>
              <a:rPr lang="en-US" dirty="0" smtClean="0"/>
              <a:t>                                       //</a:t>
            </a:r>
            <a:r>
              <a:rPr lang="en-US" dirty="0"/>
              <a:t>streaming data duration</a:t>
            </a:r>
            <a:r>
              <a:rPr lang="en-US" dirty="0" smtClean="0"/>
              <a:t>( rdd </a:t>
            </a:r>
            <a:r>
              <a:rPr lang="en-US" dirty="0"/>
              <a:t>distance).</a:t>
            </a:r>
          </a:p>
          <a:p>
            <a:r>
              <a:rPr lang="en-US" dirty="0"/>
              <a:t>val lines = ssc.socketTextStream("localhost", 9980)              </a:t>
            </a:r>
            <a:r>
              <a:rPr lang="en-US" dirty="0" smtClean="0"/>
              <a:t>                            //</a:t>
            </a:r>
            <a:r>
              <a:rPr lang="en-US" dirty="0"/>
              <a:t>my server</a:t>
            </a:r>
          </a:p>
          <a:p>
            <a:r>
              <a:rPr lang="en-US" dirty="0"/>
              <a:t>val words = lines.flatMap(_.split(" "))</a:t>
            </a:r>
          </a:p>
          <a:p>
            <a:r>
              <a:rPr lang="en-US" dirty="0"/>
              <a:t>val pairs = words.map(word =&gt; (word, 1))</a:t>
            </a:r>
          </a:p>
          <a:p>
            <a:r>
              <a:rPr lang="en-US" dirty="0"/>
              <a:t>val wordCounts = pairs.reduceByKey(_ + _)</a:t>
            </a:r>
          </a:p>
          <a:p>
            <a:r>
              <a:rPr lang="en-US" dirty="0"/>
              <a:t>wordCounts.print()</a:t>
            </a:r>
          </a:p>
          <a:p>
            <a:r>
              <a:rPr lang="en-US" dirty="0"/>
              <a:t>ssc.start() 	</a:t>
            </a:r>
          </a:p>
          <a:p>
            <a:endParaRPr lang="en-US" dirty="0"/>
          </a:p>
        </p:txBody>
      </p:sp>
    </p:spTree>
    <p:extLst>
      <p:ext uri="{BB962C8B-B14F-4D97-AF65-F5344CB8AC3E}">
        <p14:creationId xmlns:p14="http://schemas.microsoft.com/office/powerpoint/2010/main" val="1495334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4310"/>
            <a:ext cx="8024283" cy="246221"/>
          </a:xfrm>
        </p:spPr>
        <p:txBody>
          <a:bodyPr/>
          <a:lstStyle/>
          <a:p>
            <a:r>
              <a:rPr lang="en-US" sz="1600" b="1" dirty="0">
                <a:latin typeface="Times New Roman" panose="02020603050405020304" pitchFamily="18" charset="0"/>
                <a:cs typeface="Times New Roman" panose="02020603050405020304" pitchFamily="18" charset="0"/>
              </a:rPr>
              <a:t>Simple spark streaming example</a:t>
            </a:r>
            <a:endParaRPr lang="en-US" dirty="0"/>
          </a:p>
        </p:txBody>
      </p:sp>
      <p:pic>
        <p:nvPicPr>
          <p:cNvPr id="5" name="Picture 4"/>
          <p:cNvPicPr>
            <a:picLocks noChangeAspect="1"/>
          </p:cNvPicPr>
          <p:nvPr/>
        </p:nvPicPr>
        <p:blipFill rotWithShape="1">
          <a:blip r:embed="rId2"/>
          <a:srcRect t="2666" b="6933"/>
          <a:stretch/>
        </p:blipFill>
        <p:spPr>
          <a:xfrm>
            <a:off x="0" y="654756"/>
            <a:ext cx="9144000" cy="3826933"/>
          </a:xfrm>
          <a:prstGeom prst="rect">
            <a:avLst/>
          </a:prstGeom>
        </p:spPr>
      </p:pic>
    </p:spTree>
    <p:extLst>
      <p:ext uri="{BB962C8B-B14F-4D97-AF65-F5344CB8AC3E}">
        <p14:creationId xmlns:p14="http://schemas.microsoft.com/office/powerpoint/2010/main" val="3848747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194310"/>
            <a:ext cx="8024283" cy="2846933"/>
          </a:xfrm>
        </p:spPr>
        <p:txBody>
          <a:bodyPr/>
          <a:lstStyle/>
          <a:p>
            <a:pPr algn="ct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sz="6000" b="1" dirty="0"/>
              <a:t>THANK YOU</a:t>
            </a:r>
          </a:p>
        </p:txBody>
      </p:sp>
    </p:spTree>
    <p:extLst>
      <p:ext uri="{BB962C8B-B14F-4D97-AF65-F5344CB8AC3E}">
        <p14:creationId xmlns:p14="http://schemas.microsoft.com/office/powerpoint/2010/main" val="948656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1206" y="770466"/>
            <a:ext cx="7789333" cy="3503083"/>
          </a:xfrm>
        </p:spPr>
        <p:txBody>
          <a:bodyPr/>
          <a:lstStyle/>
          <a:p>
            <a:r>
              <a:rPr lang="en-IN" dirty="0">
                <a:solidFill>
                  <a:schemeClr val="bg1">
                    <a:lumMod val="10000"/>
                  </a:schemeClr>
                </a:solidFill>
                <a:latin typeface="Times New Roman" panose="02020603050405020304" pitchFamily="18" charset="0"/>
                <a:cs typeface="Times New Roman" panose="02020603050405020304" pitchFamily="18" charset="0"/>
              </a:rPr>
              <a:t>Capturing </a:t>
            </a:r>
            <a:r>
              <a:rPr lang="en-IN" dirty="0" smtClean="0">
                <a:solidFill>
                  <a:schemeClr val="bg1">
                    <a:lumMod val="10000"/>
                  </a:schemeClr>
                </a:solidFill>
                <a:latin typeface="Times New Roman" panose="02020603050405020304" pitchFamily="18" charset="0"/>
                <a:cs typeface="Times New Roman" panose="02020603050405020304" pitchFamily="18" charset="0"/>
              </a:rPr>
              <a:t>Data.</a:t>
            </a:r>
            <a:endParaRPr lang="en-IN" dirty="0">
              <a:solidFill>
                <a:schemeClr val="bg1">
                  <a:lumMod val="10000"/>
                </a:schemeClr>
              </a:solidFill>
              <a:latin typeface="Times New Roman" panose="02020603050405020304" pitchFamily="18" charset="0"/>
              <a:cs typeface="Times New Roman" panose="02020603050405020304" pitchFamily="18" charset="0"/>
            </a:endParaRPr>
          </a:p>
          <a:p>
            <a:r>
              <a:rPr lang="en-IN" dirty="0" smtClean="0">
                <a:solidFill>
                  <a:schemeClr val="bg1">
                    <a:lumMod val="10000"/>
                  </a:schemeClr>
                </a:solidFill>
                <a:latin typeface="Times New Roman" panose="02020603050405020304" pitchFamily="18" charset="0"/>
                <a:cs typeface="Times New Roman" panose="02020603050405020304" pitchFamily="18" charset="0"/>
              </a:rPr>
              <a:t>Data ingestion.</a:t>
            </a:r>
          </a:p>
          <a:p>
            <a:r>
              <a:rPr lang="en-IN">
                <a:solidFill>
                  <a:schemeClr val="bg1">
                    <a:lumMod val="10000"/>
                  </a:schemeClr>
                </a:solidFill>
                <a:latin typeface="Times New Roman" panose="02020603050405020304" pitchFamily="18" charset="0"/>
                <a:cs typeface="Times New Roman" panose="02020603050405020304" pitchFamily="18" charset="0"/>
              </a:rPr>
              <a:t>Data cleansing (Organizing the data</a:t>
            </a:r>
            <a:r>
              <a:rPr lang="en-IN" smtClean="0">
                <a:solidFill>
                  <a:schemeClr val="bg1">
                    <a:lumMod val="10000"/>
                  </a:schemeClr>
                </a:solidFill>
                <a:latin typeface="Times New Roman" panose="02020603050405020304" pitchFamily="18" charset="0"/>
                <a:cs typeface="Times New Roman" panose="02020603050405020304" pitchFamily="18" charset="0"/>
              </a:rPr>
              <a:t>).</a:t>
            </a:r>
            <a:endParaRPr lang="en-IN" dirty="0">
              <a:solidFill>
                <a:schemeClr val="bg1">
                  <a:lumMod val="10000"/>
                </a:schemeClr>
              </a:solidFill>
              <a:latin typeface="Times New Roman" panose="02020603050405020304" pitchFamily="18" charset="0"/>
              <a:cs typeface="Times New Roman" panose="02020603050405020304" pitchFamily="18" charset="0"/>
            </a:endParaRPr>
          </a:p>
          <a:p>
            <a:r>
              <a:rPr lang="en-IN" dirty="0" smtClean="0">
                <a:solidFill>
                  <a:schemeClr val="bg1">
                    <a:lumMod val="10000"/>
                  </a:schemeClr>
                </a:solidFill>
                <a:latin typeface="Times New Roman" panose="02020603050405020304" pitchFamily="18" charset="0"/>
                <a:cs typeface="Times New Roman" panose="02020603050405020304" pitchFamily="18" charset="0"/>
              </a:rPr>
              <a:t>Data processing.</a:t>
            </a:r>
            <a:endParaRPr lang="en-IN" dirty="0">
              <a:solidFill>
                <a:schemeClr val="bg1">
                  <a:lumMod val="10000"/>
                </a:schemeClr>
              </a:solidFill>
              <a:latin typeface="Times New Roman" panose="02020603050405020304" pitchFamily="18" charset="0"/>
              <a:cs typeface="Times New Roman" panose="02020603050405020304" pitchFamily="18" charset="0"/>
            </a:endParaRPr>
          </a:p>
          <a:p>
            <a:r>
              <a:rPr lang="en-IN" dirty="0">
                <a:solidFill>
                  <a:schemeClr val="bg1">
                    <a:lumMod val="10000"/>
                  </a:schemeClr>
                </a:solidFill>
                <a:latin typeface="Times New Roman" panose="02020603050405020304" pitchFamily="18" charset="0"/>
                <a:cs typeface="Times New Roman" panose="02020603050405020304" pitchFamily="18" charset="0"/>
              </a:rPr>
              <a:t>Data </a:t>
            </a:r>
            <a:r>
              <a:rPr lang="en-IN" dirty="0" smtClean="0">
                <a:solidFill>
                  <a:schemeClr val="bg1">
                    <a:lumMod val="10000"/>
                  </a:schemeClr>
                </a:solidFill>
                <a:latin typeface="Times New Roman" panose="02020603050405020304" pitchFamily="18" charset="0"/>
                <a:cs typeface="Times New Roman" panose="02020603050405020304" pitchFamily="18" charset="0"/>
              </a:rPr>
              <a:t>integration.</a:t>
            </a:r>
            <a:endParaRPr lang="en-IN" dirty="0">
              <a:solidFill>
                <a:schemeClr val="bg1">
                  <a:lumMod val="10000"/>
                </a:schemeClr>
              </a:solidFill>
              <a:latin typeface="Times New Roman" panose="02020603050405020304" pitchFamily="18" charset="0"/>
              <a:cs typeface="Times New Roman" panose="02020603050405020304" pitchFamily="18" charset="0"/>
            </a:endParaRPr>
          </a:p>
          <a:p>
            <a:r>
              <a:rPr lang="en-IN" dirty="0">
                <a:solidFill>
                  <a:schemeClr val="bg1">
                    <a:lumMod val="10000"/>
                  </a:schemeClr>
                </a:solidFill>
                <a:latin typeface="Times New Roman" panose="02020603050405020304" pitchFamily="18" charset="0"/>
                <a:cs typeface="Times New Roman" panose="02020603050405020304" pitchFamily="18" charset="0"/>
              </a:rPr>
              <a:t>Analysing the </a:t>
            </a:r>
            <a:r>
              <a:rPr lang="en-IN" dirty="0" smtClean="0">
                <a:solidFill>
                  <a:schemeClr val="bg1">
                    <a:lumMod val="10000"/>
                  </a:schemeClr>
                </a:solidFill>
                <a:latin typeface="Times New Roman" panose="02020603050405020304" pitchFamily="18" charset="0"/>
                <a:cs typeface="Times New Roman" panose="02020603050405020304" pitchFamily="18" charset="0"/>
              </a:rPr>
              <a:t>data.</a:t>
            </a:r>
            <a:endParaRPr lang="en-IN" dirty="0">
              <a:solidFill>
                <a:schemeClr val="bg1">
                  <a:lumMod val="10000"/>
                </a:schemeClr>
              </a:solidFill>
              <a:latin typeface="Times New Roman" panose="02020603050405020304" pitchFamily="18" charset="0"/>
              <a:cs typeface="Times New Roman" panose="02020603050405020304" pitchFamily="18" charset="0"/>
            </a:endParaRPr>
          </a:p>
          <a:p>
            <a:r>
              <a:rPr lang="en-IN" dirty="0">
                <a:solidFill>
                  <a:schemeClr val="bg1">
                    <a:lumMod val="10000"/>
                  </a:schemeClr>
                </a:solidFill>
                <a:latin typeface="Times New Roman" panose="02020603050405020304" pitchFamily="18" charset="0"/>
                <a:cs typeface="Times New Roman" panose="02020603050405020304" pitchFamily="18" charset="0"/>
              </a:rPr>
              <a:t>Data </a:t>
            </a:r>
            <a:r>
              <a:rPr lang="en-IN" dirty="0" smtClean="0">
                <a:solidFill>
                  <a:schemeClr val="bg1">
                    <a:lumMod val="10000"/>
                  </a:schemeClr>
                </a:solidFill>
                <a:latin typeface="Times New Roman" panose="02020603050405020304" pitchFamily="18" charset="0"/>
                <a:cs typeface="Times New Roman" panose="02020603050405020304" pitchFamily="18" charset="0"/>
              </a:rPr>
              <a:t>visualization.</a:t>
            </a:r>
            <a:endParaRPr lang="en-IN" dirty="0">
              <a:solidFill>
                <a:schemeClr val="bg1">
                  <a:lumMod val="10000"/>
                </a:schemeClr>
              </a:solidFill>
              <a:latin typeface="Times New Roman" panose="02020603050405020304" pitchFamily="18" charset="0"/>
              <a:cs typeface="Times New Roman" panose="02020603050405020304" pitchFamily="18" charset="0"/>
            </a:endParaRPr>
          </a:p>
          <a:p>
            <a:endParaRPr lang="en-US" dirty="0"/>
          </a:p>
        </p:txBody>
      </p:sp>
      <p:sp>
        <p:nvSpPr>
          <p:cNvPr id="3" name="Title 2"/>
          <p:cNvSpPr>
            <a:spLocks noGrp="1"/>
          </p:cNvSpPr>
          <p:nvPr>
            <p:ph type="title"/>
          </p:nvPr>
        </p:nvSpPr>
        <p:spPr>
          <a:xfrm>
            <a:off x="685800" y="194310"/>
            <a:ext cx="8024283" cy="246221"/>
          </a:xfrm>
        </p:spPr>
        <p:txBody>
          <a:bodyPr/>
          <a:lstStyle/>
          <a:p>
            <a:r>
              <a:rPr lang="en-US" sz="1600" b="1" dirty="0" smtClean="0">
                <a:latin typeface="Times New Roman" panose="02020603050405020304" pitchFamily="18" charset="0"/>
                <a:cs typeface="Times New Roman" panose="02020603050405020304" pitchFamily="18" charset="0"/>
              </a:rPr>
              <a:t>Flow of data analysis</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3058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022" y="609599"/>
            <a:ext cx="9064978" cy="4199467"/>
          </a:xfrm>
        </p:spPr>
      </p:pic>
      <p:sp>
        <p:nvSpPr>
          <p:cNvPr id="3" name="Title 2"/>
          <p:cNvSpPr>
            <a:spLocks noGrp="1"/>
          </p:cNvSpPr>
          <p:nvPr>
            <p:ph type="title"/>
          </p:nvPr>
        </p:nvSpPr>
        <p:spPr>
          <a:xfrm>
            <a:off x="685800" y="194310"/>
            <a:ext cx="8024283" cy="246221"/>
          </a:xfrm>
        </p:spPr>
        <p:txBody>
          <a:bodyPr/>
          <a:lstStyle/>
          <a:p>
            <a:r>
              <a:rPr lang="en-US" sz="1600" b="1" dirty="0" smtClean="0">
                <a:latin typeface="Times New Roman" panose="02020603050405020304" pitchFamily="18" charset="0"/>
                <a:cs typeface="Times New Roman" panose="02020603050405020304" pitchFamily="18" charset="0"/>
              </a:rPr>
              <a:t>Entity Relationship Diagram</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1170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b="1" dirty="0" smtClean="0">
                <a:latin typeface="Times New Roman" panose="02020603050405020304" pitchFamily="18" charset="0"/>
                <a:cs typeface="Times New Roman" panose="02020603050405020304" pitchFamily="18" charset="0"/>
              </a:rPr>
              <a:t>Retails table </a:t>
            </a:r>
            <a:endParaRPr lang="en-US" sz="1600" b="1"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1"/>
          </p:nvPr>
        </p:nvSpPr>
        <p:spPr>
          <a:xfrm>
            <a:off x="140676" y="474133"/>
            <a:ext cx="9003323" cy="4155017"/>
          </a:xfrm>
        </p:spPr>
        <p:txBody>
          <a:bodyPr/>
          <a:lstStyle/>
          <a:p>
            <a:pPr marL="342900" indent="-342900">
              <a:buFont typeface="+mj-lt"/>
              <a:buAutoNum type="arabicPeriod"/>
            </a:pPr>
            <a:r>
              <a:rPr lang="en-US" sz="1600" dirty="0" smtClean="0">
                <a:latin typeface="Times New Roman" panose="02020603050405020304" pitchFamily="18" charset="0"/>
                <a:cs typeface="Times New Roman" panose="02020603050405020304" pitchFamily="18" charset="0"/>
              </a:rPr>
              <a:t>Creating tables in mysql.</a:t>
            </a:r>
          </a:p>
          <a:p>
            <a:pPr marL="342900" indent="-342900">
              <a:buFont typeface="+mj-lt"/>
              <a:buAutoNum type="arabicPeriod"/>
            </a:pPr>
            <a:r>
              <a:rPr lang="en-US" sz="1600" dirty="0" smtClean="0">
                <a:latin typeface="Times New Roman" panose="02020603050405020304" pitchFamily="18" charset="0"/>
                <a:cs typeface="Times New Roman" panose="02020603050405020304" pitchFamily="18" charset="0"/>
              </a:rPr>
              <a:t>Importing mysql database in hive(sqoop).</a:t>
            </a:r>
          </a:p>
          <a:p>
            <a:pPr marL="342900" indent="-342900">
              <a:buFont typeface="+mj-lt"/>
              <a:buAutoNum type="arabicPeriod"/>
            </a:pPr>
            <a:r>
              <a:rPr lang="en-US" sz="1600" dirty="0" smtClean="0">
                <a:latin typeface="Times New Roman" panose="02020603050405020304" pitchFamily="18" charset="0"/>
                <a:cs typeface="Times New Roman" panose="02020603050405020304" pitchFamily="18" charset="0"/>
              </a:rPr>
              <a:t>Creating tables in hbase through hive.</a:t>
            </a:r>
          </a:p>
          <a:p>
            <a:pPr marL="342900" indent="-342900">
              <a:buFont typeface="+mj-lt"/>
              <a:buAutoNum type="arabicPeriod"/>
            </a:pPr>
            <a:r>
              <a:rPr lang="en-US" sz="1600" dirty="0" smtClean="0">
                <a:latin typeface="Times New Roman" panose="02020603050405020304" pitchFamily="18" charset="0"/>
                <a:cs typeface="Times New Roman" panose="02020603050405020304" pitchFamily="18" charset="0"/>
              </a:rPr>
              <a:t>Creating tables in spark(zeppelin) and accessing these tables from sql interpreter.</a:t>
            </a:r>
          </a:p>
          <a:p>
            <a:pPr marL="0" indent="0">
              <a:buNone/>
            </a:pPr>
            <a:endParaRPr lang="en-US" sz="16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16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stretch>
            <a:fillRect/>
          </a:stretch>
        </p:blipFill>
        <p:spPr>
          <a:xfrm>
            <a:off x="290893" y="2056415"/>
            <a:ext cx="8291279" cy="2572735"/>
          </a:xfrm>
          <a:prstGeom prst="rect">
            <a:avLst/>
          </a:prstGeom>
        </p:spPr>
      </p:pic>
    </p:spTree>
    <p:extLst>
      <p:ext uri="{BB962C8B-B14F-4D97-AF65-F5344CB8AC3E}">
        <p14:creationId xmlns:p14="http://schemas.microsoft.com/office/powerpoint/2010/main" val="1404994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4310"/>
            <a:ext cx="8024283" cy="246221"/>
          </a:xfrm>
        </p:spPr>
        <p:txBody>
          <a:bodyPr/>
          <a:lstStyle/>
          <a:p>
            <a:r>
              <a:rPr lang="en-US" sz="1600" b="1" dirty="0" smtClean="0">
                <a:latin typeface="Times New Roman" panose="02020603050405020304" pitchFamily="18" charset="0"/>
                <a:cs typeface="Times New Roman" panose="02020603050405020304" pitchFamily="18" charset="0"/>
              </a:rPr>
              <a:t>Complex data type customers table</a:t>
            </a:r>
            <a:endParaRPr lang="en-US" sz="1600" b="1"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sz="half" idx="1"/>
          </p:nvPr>
        </p:nvPicPr>
        <p:blipFill rotWithShape="1">
          <a:blip r:embed="rId2"/>
          <a:srcRect r="22853"/>
          <a:stretch/>
        </p:blipFill>
        <p:spPr>
          <a:xfrm>
            <a:off x="996339" y="2795954"/>
            <a:ext cx="6287911" cy="1597459"/>
          </a:xfrm>
          <a:prstGeom prst="rect">
            <a:avLst/>
          </a:prstGeom>
        </p:spPr>
      </p:pic>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30012" y="609600"/>
            <a:ext cx="8020566" cy="2017285"/>
          </a:xfrm>
        </p:spPr>
      </p:pic>
    </p:spTree>
    <p:extLst>
      <p:ext uri="{BB962C8B-B14F-4D97-AF65-F5344CB8AC3E}">
        <p14:creationId xmlns:p14="http://schemas.microsoft.com/office/powerpoint/2010/main" val="3681331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4310"/>
            <a:ext cx="8024283" cy="246221"/>
          </a:xfrm>
        </p:spPr>
        <p:txBody>
          <a:bodyPr/>
          <a:lstStyle/>
          <a:p>
            <a:r>
              <a:rPr lang="en-US" sz="1600" b="1" dirty="0" smtClean="0">
                <a:latin typeface="Times New Roman" panose="02020603050405020304" pitchFamily="18" charset="0"/>
                <a:cs typeface="Times New Roman" panose="02020603050405020304" pitchFamily="18" charset="0"/>
              </a:rPr>
              <a:t>Data ingestion using sqoop</a:t>
            </a:r>
            <a:endParaRPr lang="en-US" sz="1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0" y="565150"/>
            <a:ext cx="8766256" cy="507294"/>
          </a:xfrm>
        </p:spPr>
        <p:txBody>
          <a:bodyPr/>
          <a:lstStyle/>
          <a:p>
            <a:r>
              <a:rPr lang="en-US" b="1" dirty="0"/>
              <a:t>sqoop bin$&gt;sqoop import --connect jdbc:mysql://</a:t>
            </a:r>
            <a:r>
              <a:rPr lang="en-US" b="1" dirty="0" smtClean="0"/>
              <a:t>localhost/</a:t>
            </a:r>
            <a:r>
              <a:rPr lang="en-US" b="1" dirty="0" err="1" smtClean="0"/>
              <a:t>surya_project</a:t>
            </a:r>
            <a:r>
              <a:rPr lang="en-US" b="1" dirty="0" smtClean="0"/>
              <a:t> </a:t>
            </a:r>
            <a:r>
              <a:rPr lang="en-US" b="1" dirty="0"/>
              <a:t>--username root --password root --table category --hive-import --hive-table surya_project.category -m 1;</a:t>
            </a:r>
            <a:endParaRPr lang="en-US" dirty="0"/>
          </a:p>
          <a:p>
            <a:endParaRPr lang="en-US" dirty="0"/>
          </a:p>
        </p:txBody>
      </p:sp>
      <p:pic>
        <p:nvPicPr>
          <p:cNvPr id="5" name="Picture 4" descr="C:\Users\pcuser\Desktop\project\newop\hiveop\category1.png"/>
          <p:cNvPicPr/>
          <p:nvPr/>
        </p:nvPicPr>
        <p:blipFill rotWithShape="1">
          <a:blip r:embed="rId2">
            <a:extLst>
              <a:ext uri="{28A0092B-C50C-407E-A947-70E740481C1C}">
                <a14:useLocalDpi xmlns:a14="http://schemas.microsoft.com/office/drawing/2010/main" val="0"/>
              </a:ext>
            </a:extLst>
          </a:blip>
          <a:srcRect t="43217" b="5014"/>
          <a:stretch/>
        </p:blipFill>
        <p:spPr bwMode="auto">
          <a:xfrm>
            <a:off x="685800" y="1286934"/>
            <a:ext cx="8080456" cy="3138312"/>
          </a:xfrm>
          <a:prstGeom prst="rect">
            <a:avLst/>
          </a:prstGeom>
          <a:noFill/>
          <a:ln>
            <a:noFill/>
          </a:ln>
        </p:spPr>
      </p:pic>
    </p:spTree>
    <p:extLst>
      <p:ext uri="{BB962C8B-B14F-4D97-AF65-F5344CB8AC3E}">
        <p14:creationId xmlns:p14="http://schemas.microsoft.com/office/powerpoint/2010/main" val="4026143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4310"/>
            <a:ext cx="8024283" cy="358846"/>
          </a:xfrm>
        </p:spPr>
        <p:txBody>
          <a:bodyPr/>
          <a:lstStyle/>
          <a:p>
            <a:r>
              <a:rPr lang="en-US" sz="1600" b="1" dirty="0">
                <a:latin typeface="Times New Roman" panose="02020603050405020304" pitchFamily="18" charset="0"/>
                <a:cs typeface="Times New Roman" panose="02020603050405020304" pitchFamily="18" charset="0"/>
              </a:rPr>
              <a:t>C</a:t>
            </a:r>
            <a:r>
              <a:rPr lang="en-US" sz="1600" b="1" dirty="0" smtClean="0">
                <a:latin typeface="Times New Roman" panose="02020603050405020304" pitchFamily="18" charset="0"/>
                <a:cs typeface="Times New Roman" panose="02020603050405020304" pitchFamily="18" charset="0"/>
              </a:rPr>
              <a:t>reating </a:t>
            </a:r>
            <a:r>
              <a:rPr lang="en-US" sz="1600" b="1" dirty="0">
                <a:latin typeface="Times New Roman" panose="02020603050405020304" pitchFamily="18" charset="0"/>
                <a:cs typeface="Times New Roman" panose="02020603050405020304" pitchFamily="18" charset="0"/>
              </a:rPr>
              <a:t>a </a:t>
            </a:r>
            <a:r>
              <a:rPr lang="en-US" sz="1600" b="1" dirty="0" smtClean="0">
                <a:latin typeface="Times New Roman" panose="02020603050405020304" pitchFamily="18" charset="0"/>
                <a:cs typeface="Times New Roman" panose="02020603050405020304" pitchFamily="18" charset="0"/>
              </a:rPr>
              <a:t>hbase table through hive</a:t>
            </a:r>
            <a:r>
              <a:rPr lang="en-US" dirty="0"/>
              <a:t/>
            </a:r>
            <a:br>
              <a:rPr lang="en-US" dirty="0"/>
            </a:br>
            <a:endParaRPr lang="en-US" dirty="0"/>
          </a:p>
        </p:txBody>
      </p:sp>
      <p:pic>
        <p:nvPicPr>
          <p:cNvPr id="5" name="Content Placeholder 4"/>
          <p:cNvPicPr>
            <a:picLocks noGrp="1" noChangeAspect="1"/>
          </p:cNvPicPr>
          <p:nvPr>
            <p:ph sz="half" idx="1"/>
          </p:nvPr>
        </p:nvPicPr>
        <p:blipFill rotWithShape="1">
          <a:blip r:embed="rId2"/>
          <a:srcRect r="1880"/>
          <a:stretch/>
        </p:blipFill>
        <p:spPr>
          <a:xfrm>
            <a:off x="141288" y="553157"/>
            <a:ext cx="8833379" cy="1829506"/>
          </a:xfrm>
          <a:prstGeom prst="rect">
            <a:avLst/>
          </a:prstGeom>
        </p:spPr>
      </p:pic>
      <p:pic>
        <p:nvPicPr>
          <p:cNvPr id="6" name="Content Placeholder 5"/>
          <p:cNvPicPr>
            <a:picLocks noGrp="1" noChangeAspect="1"/>
          </p:cNvPicPr>
          <p:nvPr>
            <p:ph sz="half" idx="2"/>
          </p:nvPr>
        </p:nvPicPr>
        <p:blipFill rotWithShape="1">
          <a:blip r:embed="rId3"/>
          <a:srcRect t="46386" b="12710"/>
          <a:stretch/>
        </p:blipFill>
        <p:spPr>
          <a:xfrm>
            <a:off x="516643" y="2585156"/>
            <a:ext cx="8252002" cy="1998134"/>
          </a:xfrm>
          <a:prstGeom prst="rect">
            <a:avLst/>
          </a:prstGeom>
        </p:spPr>
      </p:pic>
    </p:spTree>
    <p:extLst>
      <p:ext uri="{BB962C8B-B14F-4D97-AF65-F5344CB8AC3E}">
        <p14:creationId xmlns:p14="http://schemas.microsoft.com/office/powerpoint/2010/main" val="3963450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4310"/>
            <a:ext cx="8024283" cy="246221"/>
          </a:xfrm>
        </p:spPr>
        <p:txBody>
          <a:bodyPr/>
          <a:lstStyle/>
          <a:p>
            <a:r>
              <a:rPr lang="en-US" sz="1600" b="1" dirty="0" smtClean="0">
                <a:latin typeface="Times New Roman" panose="02020603050405020304" pitchFamily="18" charset="0"/>
                <a:cs typeface="Times New Roman" panose="02020603050405020304" pitchFamily="18" charset="0"/>
              </a:rPr>
              <a:t>Hbase </a:t>
            </a:r>
            <a:r>
              <a:rPr lang="en-US" sz="1600" b="1" dirty="0" err="1" smtClean="0">
                <a:latin typeface="Times New Roman" panose="02020603050405020304" pitchFamily="18" charset="0"/>
                <a:cs typeface="Times New Roman" panose="02020603050405020304" pitchFamily="18" charset="0"/>
              </a:rPr>
              <a:t>dml</a:t>
            </a:r>
            <a:r>
              <a:rPr lang="en-US" sz="1600" b="1" dirty="0" smtClean="0">
                <a:latin typeface="Times New Roman" panose="02020603050405020304" pitchFamily="18" charset="0"/>
                <a:cs typeface="Times New Roman" panose="02020603050405020304" pitchFamily="18" charset="0"/>
              </a:rPr>
              <a:t> operations</a:t>
            </a:r>
            <a:endParaRPr lang="en-US" sz="1600" b="1" dirty="0">
              <a:latin typeface="Times New Roman" panose="02020603050405020304" pitchFamily="18" charset="0"/>
              <a:cs typeface="Times New Roman" panose="02020603050405020304" pitchFamily="18" charset="0"/>
            </a:endParaRPr>
          </a:p>
        </p:txBody>
      </p:sp>
      <p:sp>
        <p:nvSpPr>
          <p:cNvPr id="9" name="Content Placeholder 8"/>
          <p:cNvSpPr>
            <a:spLocks noGrp="1"/>
          </p:cNvSpPr>
          <p:nvPr>
            <p:ph sz="half" idx="1"/>
          </p:nvPr>
        </p:nvSpPr>
        <p:spPr>
          <a:xfrm>
            <a:off x="0" y="542572"/>
            <a:ext cx="8190523" cy="665339"/>
          </a:xfrm>
        </p:spPr>
        <p:txBody>
          <a:bodyPr/>
          <a:lstStyle/>
          <a:p>
            <a:pPr lvl="0"/>
            <a:r>
              <a:rPr lang="en-US" dirty="0" smtClean="0"/>
              <a:t>hbase&gt;put 'htable_surya_products</a:t>
            </a:r>
            <a:r>
              <a:rPr lang="en-US" dirty="0"/>
              <a:t>','007','p1:name','james cameron’</a:t>
            </a:r>
          </a:p>
          <a:p>
            <a:endParaRPr lang="en-US" dirty="0"/>
          </a:p>
        </p:txBody>
      </p:sp>
      <p:pic>
        <p:nvPicPr>
          <p:cNvPr id="10" name="Picture 9"/>
          <p:cNvPicPr>
            <a:picLocks noChangeAspect="1"/>
          </p:cNvPicPr>
          <p:nvPr/>
        </p:nvPicPr>
        <p:blipFill rotWithShape="1">
          <a:blip r:embed="rId2"/>
          <a:srcRect t="4772" b="20275"/>
          <a:stretch/>
        </p:blipFill>
        <p:spPr>
          <a:xfrm>
            <a:off x="349956" y="1399822"/>
            <a:ext cx="8794044" cy="3014576"/>
          </a:xfrm>
          <a:prstGeom prst="rect">
            <a:avLst/>
          </a:prstGeom>
        </p:spPr>
      </p:pic>
    </p:spTree>
    <p:extLst>
      <p:ext uri="{BB962C8B-B14F-4D97-AF65-F5344CB8AC3E}">
        <p14:creationId xmlns:p14="http://schemas.microsoft.com/office/powerpoint/2010/main" val="12178270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YOUT" val="ppLayoutTitle"/>
</p:tagLst>
</file>

<file path=ppt/theme/theme1.xml><?xml version="1.0" encoding="utf-8"?>
<a:theme xmlns:a="http://schemas.openxmlformats.org/drawingml/2006/main" name="L&amp;T Infotech">
  <a:themeElements>
    <a:clrScheme name="L&amp;T">
      <a:dk1>
        <a:srgbClr val="7C7C7C"/>
      </a:dk1>
      <a:lt1>
        <a:srgbClr val="FEFDFD"/>
      </a:lt1>
      <a:dk2>
        <a:srgbClr val="B2B2B2"/>
      </a:dk2>
      <a:lt2>
        <a:srgbClr val="FEFDFD"/>
      </a:lt2>
      <a:accent1>
        <a:srgbClr val="124079"/>
      </a:accent1>
      <a:accent2>
        <a:srgbClr val="7C7C7C"/>
      </a:accent2>
      <a:accent3>
        <a:srgbClr val="FCC320"/>
      </a:accent3>
      <a:accent4>
        <a:srgbClr val="20BDBE"/>
      </a:accent4>
      <a:accent5>
        <a:srgbClr val="706952"/>
      </a:accent5>
      <a:accent6>
        <a:srgbClr val="1AB26C"/>
      </a:accent6>
      <a:hlink>
        <a:srgbClr val="939598"/>
      </a:hlink>
      <a:folHlink>
        <a:srgbClr val="BBBDC0"/>
      </a:folHlink>
    </a:clrScheme>
    <a:fontScheme name="ICG Fonts">
      <a:majorFont>
        <a:latin typeface="Arial"/>
        <a:ea typeface="STKaiti"/>
        <a:cs typeface=""/>
      </a:majorFont>
      <a:minorFont>
        <a:latin typeface="Arial"/>
        <a:ea typeface="STKait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Arial" pitchFamily="34" charset="0"/>
            <a:ea typeface="+mj-ea"/>
          </a:defRPr>
        </a:defPPr>
      </a:lstStyle>
    </a:spDef>
    <a:lnDef>
      <a:spPr bwMode="auto">
        <a:xfrm>
          <a:off x="0" y="0"/>
          <a:ext cx="1" cy="1"/>
        </a:xfrm>
        <a:custGeom>
          <a:avLst/>
          <a:gdLst/>
          <a:ahLst/>
          <a:cxnLst/>
          <a:rect l="0" t="0" r="0" b="0"/>
          <a:pathLst/>
        </a:cu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ea typeface="ヒラギノ角ゴ Pro W3" pitchFamily="124" charset="-128"/>
          </a:defRPr>
        </a:defPPr>
      </a:lstStyle>
    </a:lnDef>
    <a:txDef>
      <a:spPr>
        <a:noFill/>
      </a:spPr>
      <a:bodyPr wrap="none" rtlCol="0">
        <a:spAutoFit/>
      </a:bodyPr>
      <a:lstStyle>
        <a:defPPr>
          <a:defRPr baseline="0" dirty="0">
            <a:ea typeface="+mj-ea"/>
          </a:defRPr>
        </a:defPPr>
      </a:lstStyle>
    </a:txDef>
  </a:objectDefaults>
  <a:extraClrSchemeLst>
    <a:extraClrScheme>
      <a:clrScheme name="ICG_Pres (A4) 1">
        <a:dk1>
          <a:srgbClr val="53565A"/>
        </a:dk1>
        <a:lt1>
          <a:srgbClr val="FFFFFF"/>
        </a:lt1>
        <a:dk2>
          <a:srgbClr val="97999B"/>
        </a:dk2>
        <a:lt2>
          <a:srgbClr val="53565A"/>
        </a:lt2>
        <a:accent1>
          <a:srgbClr val="002D72"/>
        </a:accent1>
        <a:accent2>
          <a:srgbClr val="99ABC7"/>
        </a:accent2>
        <a:accent3>
          <a:srgbClr val="FFFFFF"/>
        </a:accent3>
        <a:accent4>
          <a:srgbClr val="46484C"/>
        </a:accent4>
        <a:accent5>
          <a:srgbClr val="AAADBC"/>
        </a:accent5>
        <a:accent6>
          <a:srgbClr val="8A9BB4"/>
        </a:accent6>
        <a:hlink>
          <a:srgbClr val="00BDF2"/>
        </a:hlink>
        <a:folHlink>
          <a:srgbClr val="99E4FA"/>
        </a:folHlink>
      </a:clrScheme>
      <a:clrMap bg1="lt1" tx1="dk1" bg2="lt2" tx2="dk2" accent1="accent1" accent2="accent2" accent3="accent3" accent4="accent4" accent5="accent5" accent6="accent6" hlink="hlink" folHlink="folHlink"/>
    </a:extraClrScheme>
  </a:extraClrSchemeLst>
  <a:custClrLst>
    <a:custClr name="Aqua">
      <a:srgbClr val="00B0B9"/>
    </a:custClr>
    <a:custClr name="Aqua Tint">
      <a:srgbClr val="99DFE3"/>
    </a:custClr>
    <a:custClr name="Goldenrod">
      <a:srgbClr val="C99700"/>
    </a:custClr>
    <a:custClr name="Goldenrod Tint">
      <a:srgbClr val="E9D599"/>
    </a:custClr>
    <a:custClr name="Forest">
      <a:srgbClr val="00843D"/>
    </a:custClr>
    <a:custClr name="Forest Tint">
      <a:srgbClr val="66B797"/>
    </a:custClr>
    <a:custClr name="Plum">
      <a:srgbClr val="890C58"/>
    </a:custClr>
    <a:custClr name="Plum Tint">
      <a:srgbClr val="B37A9F"/>
    </a:custClr>
    <a:custClr name="Olive">
      <a:srgbClr val="949300"/>
    </a:custClr>
    <a:custClr name="Olive Tint">
      <a:srgbClr val="D4D499"/>
    </a:custClr>
    <a:custClr name="Teal">
      <a:srgbClr val="007377"/>
    </a:custClr>
    <a:custClr name="Teal Tint">
      <a:srgbClr val="99C7C9"/>
    </a:custClr>
    <a:custClr name="Tangerine">
      <a:srgbClr val="ED8B00"/>
    </a:custClr>
    <a:custClr name="Tangerine Tint">
      <a:srgbClr val="F8D199"/>
    </a:custClr>
    <a:custClr name="Purple">
      <a:srgbClr val="6B3077"/>
    </a:custClr>
    <a:custClr name="Purple Tint">
      <a:srgbClr val="C4ACC9"/>
    </a:custClr>
    <a:custClr name="Green">
      <a:srgbClr val="84BD00"/>
    </a:custClr>
    <a:custClr name="Green Tint">
      <a:srgbClr val="CEE599"/>
    </a:custClr>
    <a:custClr name="White">
      <a:srgbClr val="FFFFFF"/>
    </a:custClr>
    <a:custClr name="White">
      <a:srgbClr val="FFFFFF"/>
    </a:custClr>
    <a:custClr name="Burnt Orange">
      <a:srgbClr val="CB6015"/>
    </a:custClr>
    <a:custClr name="Citi Cyan Tint (20%)">
      <a:srgbClr val="CCF2FC"/>
    </a:custClr>
    <a:custClr name="Citi Light Gray Tint(20%)">
      <a:srgbClr val="EAEBEB"/>
    </a:custClr>
  </a:custClr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0F8E8959049E8428369959651C7B244" ma:contentTypeVersion="1" ma:contentTypeDescription="Create a new document." ma:contentTypeScope="" ma:versionID="a3dfc01f428c3fcbfdafd221a376b9de">
  <xsd:schema xmlns:xsd="http://www.w3.org/2001/XMLSchema" xmlns:p="http://schemas.microsoft.com/office/2006/metadata/properties" xmlns:ns2="71bf3f0a-df54-467d-89c2-87f8d534ba77" targetNamespace="http://schemas.microsoft.com/office/2006/metadata/properties" ma:root="true" ma:fieldsID="96a372070048e73f7666a0524ec77300" ns2:_="">
    <xsd:import namespace="71bf3f0a-df54-467d-89c2-87f8d534ba77"/>
    <xsd:element name="properties">
      <xsd:complexType>
        <xsd:sequence>
          <xsd:element name="documentManagement">
            <xsd:complexType>
              <xsd:all>
                <xsd:element ref="ns2:Comments" minOccurs="0"/>
              </xsd:all>
            </xsd:complexType>
          </xsd:element>
        </xsd:sequence>
      </xsd:complexType>
    </xsd:element>
  </xsd:schema>
  <xsd:schema xmlns:xsd="http://www.w3.org/2001/XMLSchema" xmlns:dms="http://schemas.microsoft.com/office/2006/documentManagement/types" targetNamespace="71bf3f0a-df54-467d-89c2-87f8d534ba77" elementFormDefault="qualified">
    <xsd:import namespace="http://schemas.microsoft.com/office/2006/documentManagement/types"/>
    <xsd:element name="Comments" ma:index="10" nillable="true" ma:displayName="Comments" ma:internalName="Comments">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Comments xmlns="71bf3f0a-df54-467d-89c2-87f8d534ba77" xsi:nil="true"/>
  </documentManagement>
</p:properties>
</file>

<file path=customXml/itemProps1.xml><?xml version="1.0" encoding="utf-8"?>
<ds:datastoreItem xmlns:ds="http://schemas.openxmlformats.org/officeDocument/2006/customXml" ds:itemID="{8ABB6DC8-0142-4676-96FE-F1693BA95046}">
  <ds:schemaRefs>
    <ds:schemaRef ds:uri="http://schemas.microsoft.com/sharepoint/v3/contenttype/forms"/>
  </ds:schemaRefs>
</ds:datastoreItem>
</file>

<file path=customXml/itemProps2.xml><?xml version="1.0" encoding="utf-8"?>
<ds:datastoreItem xmlns:ds="http://schemas.openxmlformats.org/officeDocument/2006/customXml" ds:itemID="{2C674307-C299-473D-A73D-C7DBA1A7BA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bf3f0a-df54-467d-89c2-87f8d534ba77"/>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24559248-63FA-4C6E-A37D-96FF4426E5C5}">
  <ds:schemaRefs>
    <ds:schemaRef ds:uri="http://purl.org/dc/dcmitype/"/>
    <ds:schemaRef ds:uri="http://schemas.microsoft.com/office/2006/documentManagement/types"/>
    <ds:schemaRef ds:uri="71bf3f0a-df54-467d-89c2-87f8d534ba77"/>
    <ds:schemaRef ds:uri="http://purl.org/dc/elements/1.1/"/>
    <ds:schemaRef ds:uri="http://purl.org/dc/term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25284</TotalTime>
  <Words>504</Words>
  <Application>Microsoft Office PowerPoint</Application>
  <PresentationFormat>On-screen Show (16:9)</PresentationFormat>
  <Paragraphs>75</Paragraphs>
  <Slides>27</Slides>
  <Notes>1</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Calibri Light</vt:lpstr>
      <vt:lpstr>Geneva</vt:lpstr>
      <vt:lpstr>STKaiti</vt:lpstr>
      <vt:lpstr>Symbol</vt:lpstr>
      <vt:lpstr>Times New Roman</vt:lpstr>
      <vt:lpstr>Trebuchet MS</vt:lpstr>
      <vt:lpstr>Wingdings</vt:lpstr>
      <vt:lpstr>ヒラギノ角ゴ Pro W3</vt:lpstr>
      <vt:lpstr>L&amp;T Infotech</vt:lpstr>
      <vt:lpstr>LTI CUSTOMER 360</vt:lpstr>
      <vt:lpstr>What is Customer 360?</vt:lpstr>
      <vt:lpstr>Flow of data analysis</vt:lpstr>
      <vt:lpstr>Entity Relationship Diagram</vt:lpstr>
      <vt:lpstr>Retails table </vt:lpstr>
      <vt:lpstr>Complex data type customers table</vt:lpstr>
      <vt:lpstr>Data ingestion using sqoop</vt:lpstr>
      <vt:lpstr>Creating a hbase table through hive </vt:lpstr>
      <vt:lpstr>Hbase dml operations</vt:lpstr>
      <vt:lpstr>zeppelin</vt:lpstr>
      <vt:lpstr>Top 5 customers</vt:lpstr>
      <vt:lpstr>Top 5 customers</vt:lpstr>
      <vt:lpstr>Top 5 customers</vt:lpstr>
      <vt:lpstr>Top 5 customers</vt:lpstr>
      <vt:lpstr>Top 5 customers</vt:lpstr>
      <vt:lpstr>Top 5 products</vt:lpstr>
      <vt:lpstr>Top 5 products</vt:lpstr>
      <vt:lpstr>Top 5 products</vt:lpstr>
      <vt:lpstr>Top 5 orders</vt:lpstr>
      <vt:lpstr>Top 5 orders</vt:lpstr>
      <vt:lpstr>Top 5 orders</vt:lpstr>
      <vt:lpstr>Average sales of particular month(top 5)</vt:lpstr>
      <vt:lpstr>Average sales of particular month(top 5)</vt:lpstr>
      <vt:lpstr>Average sales of particular month(top 5)</vt:lpstr>
      <vt:lpstr>Simple spark streaming example</vt:lpstr>
      <vt:lpstr>Simple spark streaming example</vt:lpstr>
      <vt:lpstr>     THANK YOU</vt:lpstr>
    </vt:vector>
  </TitlesOfParts>
  <Company>Citi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ICG_Pres(A4)</dc:title>
  <dc:creator>Rowsell, Karen [CCC-OT_OP]</dc:creator>
  <cp:lastModifiedBy>pcuser</cp:lastModifiedBy>
  <cp:revision>1895</cp:revision>
  <cp:lastPrinted>2015-11-28T12:28:20Z</cp:lastPrinted>
  <dcterms:created xsi:type="dcterms:W3CDTF">2007-05-25T22:38:05Z</dcterms:created>
  <dcterms:modified xsi:type="dcterms:W3CDTF">2017-08-28T08:34:30Z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0x01010070F8E8959049E8428369959651C7B244</vt:lpwstr>
  </property>
  <property fmtid="{D5CDD505-2E9C-101B-9397-08002B2CF9AE}" pid="3" name="TOCOpt">
    <vt:lpwstr>1</vt:lpwstr>
  </property>
  <property fmtid="{D5CDD505-2E9C-101B-9397-08002B2CF9AE}" pid="4" name="PNSOpt">
    <vt:lpwstr>1</vt:lpwstr>
  </property>
  <property fmtid="{D5CDD505-2E9C-101B-9397-08002B2CF9AE}" pid="5" name="Pitchbook Compatible">
    <vt:lpwstr>Yes</vt:lpwstr>
  </property>
</Properties>
</file>